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57" r:id="rId7"/>
    <p:sldId id="258" r:id="rId8"/>
    <p:sldId id="276" r:id="rId9"/>
    <p:sldId id="263" r:id="rId10"/>
    <p:sldId id="265" r:id="rId11"/>
    <p:sldId id="266" r:id="rId12"/>
    <p:sldId id="267" r:id="rId13"/>
    <p:sldId id="268" r:id="rId14"/>
    <p:sldId id="264" r:id="rId15"/>
    <p:sldId id="269" r:id="rId16"/>
    <p:sldId id="270" r:id="rId17"/>
    <p:sldId id="272" r:id="rId18"/>
    <p:sldId id="273" r:id="rId19"/>
    <p:sldId id="274" r:id="rId20"/>
    <p:sldId id="271" r:id="rId21"/>
    <p:sldId id="275"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1711597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3273253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3814366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220662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1845659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8D6F569-C90F-42A4-92C2-13CDEFAEA393}"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3479773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8D6F569-C90F-42A4-92C2-13CDEFAEA393}" type="datetimeFigureOut">
              <a:rPr lang="cs-CZ" smtClean="0"/>
              <a:t>19. 2. 2015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928550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8D6F569-C90F-42A4-92C2-13CDEFAEA393}" type="datetimeFigureOut">
              <a:rPr lang="cs-CZ" smtClean="0"/>
              <a:t>19. 2. 2015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702554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8D6F569-C90F-42A4-92C2-13CDEFAEA393}" type="datetimeFigureOut">
              <a:rPr lang="cs-CZ" smtClean="0"/>
              <a:t>19. 2. 2015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4056192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8D6F569-C90F-42A4-92C2-13CDEFAEA393}"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763093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8D6F569-C90F-42A4-92C2-13CDEFAEA393}" type="datetimeFigureOut">
              <a:rPr lang="cs-CZ" smtClean="0"/>
              <a:t>19. 2. 2015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842B077-A067-4C23-BE90-45BAB844350C}" type="slidenum">
              <a:rPr lang="cs-CZ" smtClean="0"/>
              <a:t>‹#›</a:t>
            </a:fld>
            <a:endParaRPr lang="cs-CZ"/>
          </a:p>
        </p:txBody>
      </p:sp>
    </p:spTree>
    <p:extLst>
      <p:ext uri="{BB962C8B-B14F-4D97-AF65-F5344CB8AC3E}">
        <p14:creationId xmlns:p14="http://schemas.microsoft.com/office/powerpoint/2010/main" val="2565705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6F569-C90F-42A4-92C2-13CDEFAEA393}" type="datetimeFigureOut">
              <a:rPr lang="cs-CZ" smtClean="0"/>
              <a:t>19. 2. 2015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2B077-A067-4C23-BE90-45BAB844350C}" type="slidenum">
              <a:rPr lang="cs-CZ" smtClean="0"/>
              <a:t>‹#›</a:t>
            </a:fld>
            <a:endParaRPr lang="cs-CZ"/>
          </a:p>
        </p:txBody>
      </p:sp>
    </p:spTree>
    <p:extLst>
      <p:ext uri="{BB962C8B-B14F-4D97-AF65-F5344CB8AC3E}">
        <p14:creationId xmlns:p14="http://schemas.microsoft.com/office/powerpoint/2010/main" val="732074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Mezi realismem a instrumentalismem?</a:t>
            </a:r>
            <a:endParaRPr lang="cs-CZ" dirty="0"/>
          </a:p>
        </p:txBody>
      </p:sp>
      <p:sp>
        <p:nvSpPr>
          <p:cNvPr id="3" name="Podnadpis 2"/>
          <p:cNvSpPr>
            <a:spLocks noGrp="1"/>
          </p:cNvSpPr>
          <p:nvPr>
            <p:ph type="subTitle" idx="1"/>
          </p:nvPr>
        </p:nvSpPr>
        <p:spPr/>
        <p:txBody>
          <a:bodyPr/>
          <a:lstStyle/>
          <a:p>
            <a:r>
              <a:rPr lang="cs-CZ" dirty="0" smtClean="0"/>
              <a:t>Poznámky k IR LK</a:t>
            </a:r>
            <a:endParaRPr lang="cs-CZ" dirty="0"/>
          </a:p>
        </p:txBody>
      </p:sp>
    </p:spTree>
    <p:extLst>
      <p:ext uri="{BB962C8B-B14F-4D97-AF65-F5344CB8AC3E}">
        <p14:creationId xmlns:p14="http://schemas.microsoft.com/office/powerpoint/2010/main" val="2117443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Realist</a:t>
            </a:r>
            <a:r>
              <a:rPr lang="cs-CZ" dirty="0" smtClean="0"/>
              <a:t>–</a:t>
            </a:r>
            <a:r>
              <a:rPr lang="cs-CZ" dirty="0" err="1" smtClean="0"/>
              <a:t>Rationalist</a:t>
            </a:r>
            <a:r>
              <a:rPr lang="cs-CZ" dirty="0" smtClean="0"/>
              <a:t> Cluster 2.</a:t>
            </a:r>
            <a:br>
              <a:rPr lang="cs-CZ" dirty="0" smtClean="0"/>
            </a:br>
            <a:r>
              <a:rPr lang="cs-CZ" sz="2200" dirty="0" smtClean="0"/>
              <a:t>(</a:t>
            </a:r>
            <a:r>
              <a:rPr lang="cs-CZ" sz="2200" dirty="0" err="1" smtClean="0"/>
              <a:t>Kitcher</a:t>
            </a:r>
            <a:r>
              <a:rPr lang="cs-CZ" sz="2200" dirty="0" smtClean="0"/>
              <a:t> 1998)</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2. </a:t>
            </a:r>
            <a:r>
              <a:rPr lang="cs-CZ" dirty="0" err="1" smtClean="0"/>
              <a:t>Those</a:t>
            </a:r>
            <a:r>
              <a:rPr lang="cs-CZ" dirty="0" smtClean="0"/>
              <a:t> </a:t>
            </a:r>
            <a:r>
              <a:rPr lang="cs-CZ" dirty="0" err="1" smtClean="0"/>
              <a:t>increased</a:t>
            </a:r>
            <a:r>
              <a:rPr lang="cs-CZ" dirty="0" smtClean="0"/>
              <a:t> </a:t>
            </a:r>
            <a:r>
              <a:rPr lang="cs-CZ" dirty="0" err="1" smtClean="0"/>
              <a:t>powers</a:t>
            </a:r>
            <a:r>
              <a:rPr lang="cs-CZ" dirty="0" smtClean="0"/>
              <a:t> </a:t>
            </a:r>
            <a:r>
              <a:rPr lang="cs-CZ" dirty="0" err="1" smtClean="0"/>
              <a:t>of</a:t>
            </a:r>
            <a:r>
              <a:rPr lang="cs-CZ" dirty="0" smtClean="0"/>
              <a:t> </a:t>
            </a:r>
            <a:r>
              <a:rPr lang="cs-CZ" dirty="0" err="1" smtClean="0"/>
              <a:t>prediction</a:t>
            </a:r>
            <a:r>
              <a:rPr lang="cs-CZ" dirty="0" smtClean="0"/>
              <a:t> and </a:t>
            </a:r>
            <a:r>
              <a:rPr lang="cs-CZ" dirty="0" err="1" smtClean="0"/>
              <a:t>intervention</a:t>
            </a:r>
            <a:r>
              <a:rPr lang="cs-CZ" dirty="0" smtClean="0"/>
              <a:t> </a:t>
            </a:r>
            <a:r>
              <a:rPr lang="cs-CZ" dirty="0" err="1" smtClean="0"/>
              <a:t>give</a:t>
            </a:r>
            <a:r>
              <a:rPr lang="cs-CZ" dirty="0" smtClean="0"/>
              <a:t> </a:t>
            </a:r>
            <a:r>
              <a:rPr lang="cs-CZ" dirty="0" err="1" smtClean="0"/>
              <a:t>us</a:t>
            </a:r>
            <a:r>
              <a:rPr lang="cs-CZ" dirty="0" smtClean="0"/>
              <a:t> </a:t>
            </a:r>
            <a:r>
              <a:rPr lang="cs-CZ" dirty="0" err="1" smtClean="0"/>
              <a:t>the</a:t>
            </a:r>
            <a:r>
              <a:rPr lang="cs-CZ" dirty="0" smtClean="0"/>
              <a:t> </a:t>
            </a:r>
            <a:r>
              <a:rPr lang="cs-CZ" dirty="0" err="1" smtClean="0"/>
              <a:t>right</a:t>
            </a:r>
            <a:r>
              <a:rPr lang="cs-CZ" dirty="0" smtClean="0"/>
              <a:t> to </a:t>
            </a:r>
            <a:r>
              <a:rPr lang="cs-CZ" dirty="0" err="1" smtClean="0"/>
              <a:t>claim</a:t>
            </a:r>
            <a:r>
              <a:rPr lang="cs-CZ" dirty="0" smtClean="0"/>
              <a:t> </a:t>
            </a:r>
            <a:r>
              <a:rPr lang="cs-CZ" dirty="0" err="1" smtClean="0"/>
              <a:t>that</a:t>
            </a:r>
            <a:r>
              <a:rPr lang="cs-CZ" dirty="0" smtClean="0"/>
              <a:t> </a:t>
            </a:r>
            <a:r>
              <a:rPr lang="cs-CZ" dirty="0" err="1" smtClean="0"/>
              <a:t>the</a:t>
            </a:r>
            <a:r>
              <a:rPr lang="cs-CZ" dirty="0" smtClean="0"/>
              <a:t> </a:t>
            </a:r>
            <a:r>
              <a:rPr lang="cs-CZ" dirty="0" err="1" smtClean="0"/>
              <a:t>kinds</a:t>
            </a:r>
            <a:r>
              <a:rPr lang="cs-CZ" dirty="0" smtClean="0"/>
              <a:t> </a:t>
            </a:r>
            <a:r>
              <a:rPr lang="cs-CZ" dirty="0" err="1" smtClean="0"/>
              <a:t>of</a:t>
            </a:r>
            <a:r>
              <a:rPr lang="cs-CZ" dirty="0" smtClean="0"/>
              <a:t> </a:t>
            </a:r>
            <a:r>
              <a:rPr lang="cs-CZ" dirty="0" err="1" smtClean="0"/>
              <a:t>entities</a:t>
            </a:r>
            <a:r>
              <a:rPr lang="cs-CZ" dirty="0" smtClean="0"/>
              <a:t> </a:t>
            </a:r>
            <a:r>
              <a:rPr lang="cs-CZ" dirty="0" err="1" smtClean="0"/>
              <a:t>described</a:t>
            </a:r>
            <a:r>
              <a:rPr lang="cs-CZ" dirty="0" smtClean="0"/>
              <a:t> in </a:t>
            </a:r>
            <a:r>
              <a:rPr lang="cs-CZ" dirty="0" err="1" smtClean="0"/>
              <a:t>scientific</a:t>
            </a:r>
            <a:r>
              <a:rPr lang="cs-CZ" dirty="0" smtClean="0"/>
              <a:t> </a:t>
            </a:r>
            <a:r>
              <a:rPr lang="cs-CZ" dirty="0" err="1" smtClean="0"/>
              <a:t>research</a:t>
            </a:r>
            <a:r>
              <a:rPr lang="cs-CZ" dirty="0" smtClean="0"/>
              <a:t> </a:t>
            </a:r>
            <a:r>
              <a:rPr lang="cs-CZ" dirty="0" err="1" smtClean="0"/>
              <a:t>exist</a:t>
            </a:r>
            <a:r>
              <a:rPr lang="cs-CZ" dirty="0" smtClean="0"/>
              <a:t> </a:t>
            </a:r>
            <a:r>
              <a:rPr lang="cs-CZ" dirty="0" err="1" smtClean="0"/>
              <a:t>independently</a:t>
            </a:r>
            <a:r>
              <a:rPr lang="cs-CZ" dirty="0" smtClean="0"/>
              <a:t> </a:t>
            </a:r>
            <a:r>
              <a:rPr lang="cs-CZ" dirty="0" err="1" smtClean="0"/>
              <a:t>of</a:t>
            </a:r>
            <a:r>
              <a:rPr lang="cs-CZ" dirty="0" smtClean="0"/>
              <a:t> </a:t>
            </a:r>
            <a:r>
              <a:rPr lang="cs-CZ" dirty="0" err="1" smtClean="0"/>
              <a:t>our</a:t>
            </a:r>
            <a:r>
              <a:rPr lang="cs-CZ" dirty="0" smtClean="0"/>
              <a:t> </a:t>
            </a:r>
            <a:r>
              <a:rPr lang="cs-CZ" dirty="0" err="1" smtClean="0"/>
              <a:t>theorizing</a:t>
            </a:r>
            <a:r>
              <a:rPr lang="cs-CZ" dirty="0" smtClean="0"/>
              <a:t> </a:t>
            </a:r>
            <a:r>
              <a:rPr lang="cs-CZ" dirty="0" err="1" smtClean="0"/>
              <a:t>about</a:t>
            </a:r>
            <a:r>
              <a:rPr lang="cs-CZ" dirty="0" smtClean="0"/>
              <a:t> </a:t>
            </a:r>
            <a:r>
              <a:rPr lang="cs-CZ" dirty="0" err="1" smtClean="0"/>
              <a:t>them</a:t>
            </a:r>
            <a:r>
              <a:rPr lang="cs-CZ" dirty="0" smtClean="0"/>
              <a:t> and </a:t>
            </a:r>
            <a:r>
              <a:rPr lang="cs-CZ" dirty="0" err="1" smtClean="0"/>
              <a:t>that</a:t>
            </a:r>
            <a:r>
              <a:rPr lang="cs-CZ" dirty="0" smtClean="0"/>
              <a:t> many </a:t>
            </a:r>
            <a:r>
              <a:rPr lang="cs-CZ" dirty="0" err="1" smtClean="0"/>
              <a:t>of</a:t>
            </a:r>
            <a:r>
              <a:rPr lang="cs-CZ" dirty="0" smtClean="0"/>
              <a:t> </a:t>
            </a:r>
            <a:r>
              <a:rPr lang="cs-CZ" dirty="0" err="1" smtClean="0"/>
              <a:t>our</a:t>
            </a:r>
            <a:r>
              <a:rPr lang="cs-CZ" dirty="0" smtClean="0"/>
              <a:t> </a:t>
            </a:r>
            <a:r>
              <a:rPr lang="cs-CZ" dirty="0" err="1" smtClean="0"/>
              <a:t>descriptions</a:t>
            </a:r>
            <a:r>
              <a:rPr lang="cs-CZ" dirty="0" smtClean="0"/>
              <a:t> are </a:t>
            </a:r>
            <a:r>
              <a:rPr lang="cs-CZ" dirty="0" err="1" smtClean="0"/>
              <a:t>approximately</a:t>
            </a:r>
            <a:r>
              <a:rPr lang="cs-CZ" dirty="0" smtClean="0"/>
              <a:t> </a:t>
            </a:r>
            <a:r>
              <a:rPr lang="cs-CZ" dirty="0" err="1" smtClean="0"/>
              <a:t>correct</a:t>
            </a:r>
            <a:r>
              <a:rPr lang="cs-CZ" dirty="0" smtClean="0"/>
              <a:t>.</a:t>
            </a:r>
          </a:p>
          <a:p>
            <a:r>
              <a:rPr lang="cs-CZ" dirty="0" smtClean="0">
                <a:solidFill>
                  <a:schemeClr val="accent2"/>
                </a:solidFill>
              </a:rPr>
              <a:t>… ontologické </a:t>
            </a:r>
            <a:r>
              <a:rPr lang="cs-CZ" i="1" dirty="0" err="1">
                <a:solidFill>
                  <a:schemeClr val="accent2"/>
                </a:solidFill>
              </a:rPr>
              <a:t>posity</a:t>
            </a:r>
            <a:r>
              <a:rPr lang="cs-CZ" dirty="0">
                <a:solidFill>
                  <a:schemeClr val="accent2"/>
                </a:solidFill>
              </a:rPr>
              <a:t> našich </a:t>
            </a:r>
            <a:r>
              <a:rPr lang="cs-CZ" dirty="0" err="1">
                <a:solidFill>
                  <a:schemeClr val="accent2"/>
                </a:solidFill>
              </a:rPr>
              <a:t>vedeckých</a:t>
            </a:r>
            <a:r>
              <a:rPr lang="cs-CZ" dirty="0">
                <a:solidFill>
                  <a:schemeClr val="accent2"/>
                </a:solidFill>
              </a:rPr>
              <a:t> </a:t>
            </a:r>
            <a:r>
              <a:rPr lang="cs-CZ" dirty="0" err="1">
                <a:solidFill>
                  <a:schemeClr val="accent2"/>
                </a:solidFill>
              </a:rPr>
              <a:t>teórií</a:t>
            </a:r>
            <a:r>
              <a:rPr lang="cs-CZ" dirty="0">
                <a:solidFill>
                  <a:schemeClr val="accent2"/>
                </a:solidFill>
              </a:rPr>
              <a:t>, </a:t>
            </a:r>
            <a:r>
              <a:rPr lang="cs-CZ" dirty="0" err="1">
                <a:solidFill>
                  <a:schemeClr val="accent2"/>
                </a:solidFill>
              </a:rPr>
              <a:t>ktoré</a:t>
            </a:r>
            <a:r>
              <a:rPr lang="cs-CZ" dirty="0">
                <a:solidFill>
                  <a:schemeClr val="accent2"/>
                </a:solidFill>
              </a:rPr>
              <a:t> </a:t>
            </a:r>
            <a:r>
              <a:rPr lang="cs-CZ" dirty="0" err="1">
                <a:solidFill>
                  <a:schemeClr val="accent2"/>
                </a:solidFill>
              </a:rPr>
              <a:t>majú</a:t>
            </a:r>
            <a:r>
              <a:rPr lang="cs-CZ" dirty="0">
                <a:solidFill>
                  <a:schemeClr val="accent2"/>
                </a:solidFill>
              </a:rPr>
              <a:t> podobu </a:t>
            </a:r>
            <a:r>
              <a:rPr lang="cs-CZ" dirty="0" err="1">
                <a:solidFill>
                  <a:schemeClr val="accent2"/>
                </a:solidFill>
              </a:rPr>
              <a:t>dištinkcií</a:t>
            </a:r>
            <a:r>
              <a:rPr lang="cs-CZ" dirty="0">
                <a:solidFill>
                  <a:schemeClr val="accent2"/>
                </a:solidFill>
              </a:rPr>
              <a:t> (na </a:t>
            </a:r>
            <a:r>
              <a:rPr lang="cs-CZ" dirty="0" err="1">
                <a:solidFill>
                  <a:schemeClr val="accent2"/>
                </a:solidFill>
              </a:rPr>
              <a:t>rozdiel</a:t>
            </a:r>
            <a:r>
              <a:rPr lang="cs-CZ" dirty="0">
                <a:solidFill>
                  <a:schemeClr val="accent2"/>
                </a:solidFill>
              </a:rPr>
              <a:t> od </a:t>
            </a:r>
            <a:r>
              <a:rPr lang="cs-CZ" dirty="0" err="1">
                <a:solidFill>
                  <a:schemeClr val="accent2"/>
                </a:solidFill>
              </a:rPr>
              <a:t>substancií</a:t>
            </a:r>
            <a:r>
              <a:rPr lang="cs-CZ" dirty="0">
                <a:solidFill>
                  <a:schemeClr val="accent2"/>
                </a:solidFill>
              </a:rPr>
              <a:t>), by </a:t>
            </a:r>
            <a:r>
              <a:rPr lang="cs-CZ" dirty="0" err="1">
                <a:solidFill>
                  <a:schemeClr val="accent2"/>
                </a:solidFill>
              </a:rPr>
              <a:t>mali</a:t>
            </a:r>
            <a:r>
              <a:rPr lang="cs-CZ" dirty="0">
                <a:solidFill>
                  <a:schemeClr val="accent2"/>
                </a:solidFill>
              </a:rPr>
              <a:t> byť považované za </a:t>
            </a:r>
            <a:r>
              <a:rPr lang="cs-CZ" dirty="0" err="1">
                <a:solidFill>
                  <a:schemeClr val="accent2"/>
                </a:solidFill>
              </a:rPr>
              <a:t>skutočné</a:t>
            </a:r>
            <a:r>
              <a:rPr lang="cs-CZ" dirty="0">
                <a:solidFill>
                  <a:schemeClr val="accent2"/>
                </a:solidFill>
              </a:rPr>
              <a:t>. </a:t>
            </a:r>
            <a:r>
              <a:rPr lang="cs-CZ" dirty="0" smtClean="0">
                <a:solidFill>
                  <a:schemeClr val="accent2"/>
                </a:solidFill>
              </a:rPr>
              <a:t>(</a:t>
            </a:r>
            <a:r>
              <a:rPr lang="cs-CZ" dirty="0">
                <a:solidFill>
                  <a:schemeClr val="accent2"/>
                </a:solidFill>
              </a:rPr>
              <a:t>28)</a:t>
            </a:r>
            <a:endParaRPr lang="cs-CZ" dirty="0" smtClean="0">
              <a:solidFill>
                <a:schemeClr val="accent2"/>
              </a:solidFill>
            </a:endParaRPr>
          </a:p>
          <a:p>
            <a:endParaRPr lang="cs-CZ" dirty="0" smtClean="0"/>
          </a:p>
          <a:p>
            <a:endParaRPr lang="cs-CZ" dirty="0"/>
          </a:p>
        </p:txBody>
      </p:sp>
    </p:spTree>
    <p:extLst>
      <p:ext uri="{BB962C8B-B14F-4D97-AF65-F5344CB8AC3E}">
        <p14:creationId xmlns:p14="http://schemas.microsoft.com/office/powerpoint/2010/main" val="415083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Realist</a:t>
            </a:r>
            <a:r>
              <a:rPr lang="cs-CZ" dirty="0" smtClean="0"/>
              <a:t>–</a:t>
            </a:r>
            <a:r>
              <a:rPr lang="cs-CZ" dirty="0" err="1" smtClean="0"/>
              <a:t>Rationalist</a:t>
            </a:r>
            <a:r>
              <a:rPr lang="cs-CZ" dirty="0" smtClean="0"/>
              <a:t> Cluster 3.</a:t>
            </a:r>
            <a:br>
              <a:rPr lang="cs-CZ" dirty="0" smtClean="0"/>
            </a:br>
            <a:r>
              <a:rPr lang="cs-CZ" sz="2200" dirty="0" smtClean="0"/>
              <a:t>(</a:t>
            </a:r>
            <a:r>
              <a:rPr lang="cs-CZ" sz="2200" dirty="0" err="1" smtClean="0"/>
              <a:t>Kitcher</a:t>
            </a:r>
            <a:r>
              <a:rPr lang="cs-CZ" sz="2200" dirty="0" smtClean="0"/>
              <a:t> 1998)</a:t>
            </a:r>
            <a:endParaRPr lang="cs-CZ" dirty="0"/>
          </a:p>
        </p:txBody>
      </p:sp>
      <p:sp>
        <p:nvSpPr>
          <p:cNvPr id="3" name="Zástupný symbol pro obsah 2"/>
          <p:cNvSpPr>
            <a:spLocks noGrp="1"/>
          </p:cNvSpPr>
          <p:nvPr>
            <p:ph idx="1"/>
          </p:nvPr>
        </p:nvSpPr>
        <p:spPr/>
        <p:txBody>
          <a:bodyPr>
            <a:normAutofit/>
          </a:bodyPr>
          <a:lstStyle/>
          <a:p>
            <a:r>
              <a:rPr lang="cs-CZ" dirty="0" smtClean="0"/>
              <a:t>3. </a:t>
            </a:r>
            <a:r>
              <a:rPr lang="cs-CZ" dirty="0" err="1" smtClean="0"/>
              <a:t>Nonetheless</a:t>
            </a:r>
            <a:r>
              <a:rPr lang="cs-CZ" dirty="0" smtClean="0"/>
              <a:t>, </a:t>
            </a:r>
            <a:r>
              <a:rPr lang="cs-CZ" dirty="0" err="1" smtClean="0"/>
              <a:t>our</a:t>
            </a:r>
            <a:r>
              <a:rPr lang="cs-CZ" dirty="0" smtClean="0"/>
              <a:t> </a:t>
            </a:r>
            <a:r>
              <a:rPr lang="cs-CZ" dirty="0" err="1" smtClean="0"/>
              <a:t>claims</a:t>
            </a:r>
            <a:r>
              <a:rPr lang="cs-CZ" dirty="0" smtClean="0"/>
              <a:t> are </a:t>
            </a:r>
            <a:r>
              <a:rPr lang="cs-CZ" dirty="0" err="1" smtClean="0"/>
              <a:t>vulnerable</a:t>
            </a:r>
            <a:r>
              <a:rPr lang="cs-CZ" dirty="0" smtClean="0"/>
              <a:t> to </a:t>
            </a:r>
            <a:r>
              <a:rPr lang="cs-CZ" dirty="0" err="1" smtClean="0"/>
              <a:t>future</a:t>
            </a:r>
            <a:r>
              <a:rPr lang="cs-CZ" dirty="0" smtClean="0"/>
              <a:t> </a:t>
            </a:r>
            <a:r>
              <a:rPr lang="cs-CZ" dirty="0" err="1" smtClean="0"/>
              <a:t>refutation</a:t>
            </a:r>
            <a:r>
              <a:rPr lang="cs-CZ" dirty="0" smtClean="0"/>
              <a:t>. </a:t>
            </a:r>
            <a:r>
              <a:rPr lang="cs-CZ" dirty="0" err="1" smtClean="0"/>
              <a:t>We</a:t>
            </a:r>
            <a:r>
              <a:rPr lang="cs-CZ" dirty="0" smtClean="0"/>
              <a:t> </a:t>
            </a:r>
            <a:r>
              <a:rPr lang="cs-CZ" dirty="0" err="1" smtClean="0"/>
              <a:t>have</a:t>
            </a:r>
            <a:r>
              <a:rPr lang="cs-CZ" dirty="0" smtClean="0"/>
              <a:t> </a:t>
            </a:r>
            <a:r>
              <a:rPr lang="cs-CZ" dirty="0" err="1" smtClean="0"/>
              <a:t>the</a:t>
            </a:r>
            <a:r>
              <a:rPr lang="cs-CZ" dirty="0" smtClean="0"/>
              <a:t> </a:t>
            </a:r>
            <a:r>
              <a:rPr lang="cs-CZ" dirty="0" err="1" smtClean="0"/>
              <a:t>right</a:t>
            </a:r>
            <a:r>
              <a:rPr lang="cs-CZ" dirty="0" smtClean="0"/>
              <a:t> to </a:t>
            </a:r>
            <a:r>
              <a:rPr lang="cs-CZ" dirty="0" err="1" smtClean="0"/>
              <a:t>claim</a:t>
            </a:r>
            <a:r>
              <a:rPr lang="cs-CZ" dirty="0" smtClean="0"/>
              <a:t> </a:t>
            </a:r>
            <a:r>
              <a:rPr lang="cs-CZ" dirty="0" err="1" smtClean="0"/>
              <a:t>that</a:t>
            </a:r>
            <a:r>
              <a:rPr lang="cs-CZ" dirty="0" smtClean="0"/>
              <a:t> </a:t>
            </a:r>
            <a:r>
              <a:rPr lang="cs-CZ" dirty="0" err="1" smtClean="0"/>
              <a:t>our</a:t>
            </a:r>
            <a:r>
              <a:rPr lang="cs-CZ" dirty="0" smtClean="0"/>
              <a:t> </a:t>
            </a:r>
            <a:r>
              <a:rPr lang="cs-CZ" dirty="0" err="1" smtClean="0"/>
              <a:t>representations</a:t>
            </a:r>
            <a:r>
              <a:rPr lang="cs-CZ" dirty="0" smtClean="0"/>
              <a:t> </a:t>
            </a:r>
            <a:r>
              <a:rPr lang="cs-CZ" dirty="0" err="1" smtClean="0"/>
              <a:t>of</a:t>
            </a:r>
            <a:r>
              <a:rPr lang="cs-CZ" dirty="0" smtClean="0"/>
              <a:t> </a:t>
            </a:r>
            <a:r>
              <a:rPr lang="cs-CZ" dirty="0" err="1" smtClean="0"/>
              <a:t>nature</a:t>
            </a:r>
            <a:r>
              <a:rPr lang="cs-CZ" dirty="0" smtClean="0"/>
              <a:t> are </a:t>
            </a:r>
            <a:r>
              <a:rPr lang="cs-CZ" dirty="0" err="1" smtClean="0"/>
              <a:t>roughly</a:t>
            </a:r>
            <a:r>
              <a:rPr lang="cs-CZ" dirty="0" smtClean="0"/>
              <a:t> </a:t>
            </a:r>
            <a:r>
              <a:rPr lang="cs-CZ" dirty="0" err="1" smtClean="0"/>
              <a:t>correct</a:t>
            </a:r>
            <a:r>
              <a:rPr lang="cs-CZ" dirty="0" smtClean="0"/>
              <a:t> </a:t>
            </a:r>
            <a:r>
              <a:rPr lang="cs-CZ" dirty="0" err="1" smtClean="0"/>
              <a:t>while</a:t>
            </a:r>
            <a:r>
              <a:rPr lang="cs-CZ" dirty="0" smtClean="0"/>
              <a:t> </a:t>
            </a:r>
            <a:r>
              <a:rPr lang="cs-CZ" dirty="0" err="1" smtClean="0"/>
              <a:t>acknowledging</a:t>
            </a:r>
            <a:r>
              <a:rPr lang="cs-CZ" dirty="0" smtClean="0"/>
              <a:t> </a:t>
            </a:r>
            <a:r>
              <a:rPr lang="cs-CZ" dirty="0" err="1" smtClean="0"/>
              <a:t>that</a:t>
            </a:r>
            <a:r>
              <a:rPr lang="cs-CZ" dirty="0" smtClean="0"/>
              <a:t> </a:t>
            </a:r>
            <a:r>
              <a:rPr lang="cs-CZ" dirty="0" err="1" smtClean="0"/>
              <a:t>we</a:t>
            </a:r>
            <a:r>
              <a:rPr lang="cs-CZ" dirty="0" smtClean="0"/>
              <a:t> </a:t>
            </a:r>
            <a:r>
              <a:rPr lang="cs-CZ" dirty="0" err="1" smtClean="0"/>
              <a:t>may</a:t>
            </a:r>
            <a:r>
              <a:rPr lang="cs-CZ" dirty="0" smtClean="0"/>
              <a:t> </a:t>
            </a:r>
            <a:r>
              <a:rPr lang="cs-CZ" dirty="0" err="1" smtClean="0"/>
              <a:t>have</a:t>
            </a:r>
            <a:r>
              <a:rPr lang="cs-CZ" dirty="0" smtClean="0"/>
              <a:t> to revise </a:t>
            </a:r>
            <a:r>
              <a:rPr lang="cs-CZ" dirty="0" err="1" smtClean="0"/>
              <a:t>them</a:t>
            </a:r>
            <a:r>
              <a:rPr lang="cs-CZ" dirty="0" smtClean="0"/>
              <a:t> </a:t>
            </a:r>
            <a:r>
              <a:rPr lang="cs-CZ" dirty="0" err="1" smtClean="0"/>
              <a:t>tomorrow</a:t>
            </a:r>
            <a:r>
              <a:rPr lang="cs-CZ" dirty="0" smtClean="0"/>
              <a:t>.</a:t>
            </a:r>
          </a:p>
          <a:p>
            <a:r>
              <a:rPr lang="cs-CZ" dirty="0" smtClean="0">
                <a:solidFill>
                  <a:schemeClr val="accent2"/>
                </a:solidFill>
              </a:rPr>
              <a:t>Každá </a:t>
            </a:r>
            <a:r>
              <a:rPr lang="cs-CZ" dirty="0" err="1" smtClean="0">
                <a:solidFill>
                  <a:schemeClr val="accent2"/>
                </a:solidFill>
              </a:rPr>
              <a:t>substancia</a:t>
            </a:r>
            <a:r>
              <a:rPr lang="cs-CZ" dirty="0" smtClean="0">
                <a:solidFill>
                  <a:schemeClr val="accent2"/>
                </a:solidFill>
              </a:rPr>
              <a:t> postulovaná našimi </a:t>
            </a:r>
            <a:r>
              <a:rPr lang="cs-CZ" dirty="0" err="1" smtClean="0">
                <a:solidFill>
                  <a:schemeClr val="accent2"/>
                </a:solidFill>
              </a:rPr>
              <a:t>vedeckými</a:t>
            </a:r>
            <a:r>
              <a:rPr lang="cs-CZ" dirty="0" smtClean="0">
                <a:solidFill>
                  <a:schemeClr val="accent2"/>
                </a:solidFill>
              </a:rPr>
              <a:t> </a:t>
            </a:r>
            <a:r>
              <a:rPr lang="cs-CZ" dirty="0" err="1" smtClean="0">
                <a:solidFill>
                  <a:schemeClr val="accent2"/>
                </a:solidFill>
              </a:rPr>
              <a:t>teóriami</a:t>
            </a:r>
            <a:r>
              <a:rPr lang="cs-CZ" dirty="0" smtClean="0">
                <a:solidFill>
                  <a:schemeClr val="accent2"/>
                </a:solidFill>
              </a:rPr>
              <a:t> bude </a:t>
            </a:r>
            <a:r>
              <a:rPr lang="cs-CZ" dirty="0" err="1" smtClean="0">
                <a:solidFill>
                  <a:schemeClr val="accent2"/>
                </a:solidFill>
              </a:rPr>
              <a:t>skôr</a:t>
            </a:r>
            <a:r>
              <a:rPr lang="cs-CZ" dirty="0" smtClean="0">
                <a:solidFill>
                  <a:schemeClr val="accent2"/>
                </a:solidFill>
              </a:rPr>
              <a:t> či </a:t>
            </a:r>
            <a:r>
              <a:rPr lang="cs-CZ" dirty="0" err="1" smtClean="0">
                <a:solidFill>
                  <a:schemeClr val="accent2"/>
                </a:solidFill>
              </a:rPr>
              <a:t>neskôr</a:t>
            </a:r>
            <a:r>
              <a:rPr lang="cs-CZ" dirty="0" smtClean="0">
                <a:solidFill>
                  <a:schemeClr val="accent2"/>
                </a:solidFill>
              </a:rPr>
              <a:t> </a:t>
            </a:r>
            <a:r>
              <a:rPr lang="cs-CZ" dirty="0" err="1" smtClean="0">
                <a:solidFill>
                  <a:schemeClr val="accent2"/>
                </a:solidFill>
              </a:rPr>
              <a:t>nahradená</a:t>
            </a:r>
            <a:r>
              <a:rPr lang="cs-CZ" dirty="0" smtClean="0">
                <a:solidFill>
                  <a:schemeClr val="accent2"/>
                </a:solidFill>
              </a:rPr>
              <a:t> </a:t>
            </a:r>
            <a:r>
              <a:rPr lang="cs-CZ" dirty="0" err="1" smtClean="0">
                <a:solidFill>
                  <a:schemeClr val="accent2"/>
                </a:solidFill>
              </a:rPr>
              <a:t>radom</a:t>
            </a:r>
            <a:r>
              <a:rPr lang="cs-CZ" dirty="0" smtClean="0">
                <a:solidFill>
                  <a:schemeClr val="accent2"/>
                </a:solidFill>
              </a:rPr>
              <a:t> </a:t>
            </a:r>
            <a:r>
              <a:rPr lang="cs-CZ" dirty="0" err="1" smtClean="0">
                <a:solidFill>
                  <a:schemeClr val="accent2"/>
                </a:solidFill>
              </a:rPr>
              <a:t>rozlíšení</a:t>
            </a:r>
            <a:r>
              <a:rPr lang="cs-CZ" dirty="0" smtClean="0">
                <a:solidFill>
                  <a:schemeClr val="accent2"/>
                </a:solidFill>
              </a:rPr>
              <a:t> a </a:t>
            </a:r>
            <a:r>
              <a:rPr lang="cs-CZ" dirty="0" err="1" smtClean="0">
                <a:solidFill>
                  <a:schemeClr val="accent2"/>
                </a:solidFill>
              </a:rPr>
              <a:t>ich</a:t>
            </a:r>
            <a:r>
              <a:rPr lang="cs-CZ" dirty="0" smtClean="0">
                <a:solidFill>
                  <a:schemeClr val="accent2"/>
                </a:solidFill>
              </a:rPr>
              <a:t> </a:t>
            </a:r>
            <a:r>
              <a:rPr lang="cs-CZ" dirty="0" err="1" smtClean="0">
                <a:solidFill>
                  <a:schemeClr val="accent2"/>
                </a:solidFill>
              </a:rPr>
              <a:t>funkcií</a:t>
            </a:r>
            <a:r>
              <a:rPr lang="cs-CZ" dirty="0" smtClean="0">
                <a:solidFill>
                  <a:schemeClr val="accent2"/>
                </a:solidFill>
              </a:rPr>
              <a:t>. (27)</a:t>
            </a:r>
          </a:p>
          <a:p>
            <a:pPr marL="0" indent="0">
              <a:buNone/>
            </a:pPr>
            <a:endParaRPr lang="cs-CZ" dirty="0" smtClean="0"/>
          </a:p>
        </p:txBody>
      </p:sp>
    </p:spTree>
    <p:extLst>
      <p:ext uri="{BB962C8B-B14F-4D97-AF65-F5344CB8AC3E}">
        <p14:creationId xmlns:p14="http://schemas.microsoft.com/office/powerpoint/2010/main" val="383825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Realist</a:t>
            </a:r>
            <a:r>
              <a:rPr lang="cs-CZ" dirty="0" smtClean="0"/>
              <a:t>–</a:t>
            </a:r>
            <a:r>
              <a:rPr lang="cs-CZ" dirty="0" err="1" smtClean="0"/>
              <a:t>Rationalist</a:t>
            </a:r>
            <a:r>
              <a:rPr lang="cs-CZ" dirty="0" smtClean="0"/>
              <a:t> Cluster 4.</a:t>
            </a:r>
            <a:br>
              <a:rPr lang="cs-CZ" dirty="0" smtClean="0"/>
            </a:br>
            <a:r>
              <a:rPr lang="cs-CZ" sz="2200" dirty="0" smtClean="0"/>
              <a:t>(</a:t>
            </a:r>
            <a:r>
              <a:rPr lang="cs-CZ" sz="2200" dirty="0" err="1" smtClean="0"/>
              <a:t>Kitcher</a:t>
            </a:r>
            <a:r>
              <a:rPr lang="cs-CZ" sz="2200" dirty="0" smtClean="0"/>
              <a:t> 1998)</a:t>
            </a:r>
            <a:endParaRPr lang="cs-CZ" dirty="0"/>
          </a:p>
        </p:txBody>
      </p:sp>
      <p:sp>
        <p:nvSpPr>
          <p:cNvPr id="3" name="Zástupný symbol pro obsah 2"/>
          <p:cNvSpPr>
            <a:spLocks noGrp="1"/>
          </p:cNvSpPr>
          <p:nvPr>
            <p:ph idx="1"/>
          </p:nvPr>
        </p:nvSpPr>
        <p:spPr/>
        <p:txBody>
          <a:bodyPr/>
          <a:lstStyle/>
          <a:p>
            <a:r>
              <a:rPr lang="cs-CZ" dirty="0" smtClean="0"/>
              <a:t>4. </a:t>
            </a:r>
            <a:r>
              <a:rPr lang="cs-CZ" dirty="0" err="1" smtClean="0"/>
              <a:t>Typically</a:t>
            </a:r>
            <a:r>
              <a:rPr lang="cs-CZ" dirty="0" smtClean="0"/>
              <a:t> </a:t>
            </a:r>
            <a:r>
              <a:rPr lang="cs-CZ" dirty="0" err="1" smtClean="0"/>
              <a:t>our</a:t>
            </a:r>
            <a:r>
              <a:rPr lang="cs-CZ" dirty="0" smtClean="0"/>
              <a:t> </a:t>
            </a:r>
            <a:r>
              <a:rPr lang="cs-CZ" dirty="0" err="1" smtClean="0"/>
              <a:t>views</a:t>
            </a:r>
            <a:r>
              <a:rPr lang="cs-CZ" dirty="0" smtClean="0"/>
              <a:t> in </a:t>
            </a:r>
            <a:r>
              <a:rPr lang="cs-CZ" dirty="0" err="1" smtClean="0"/>
              <a:t>the</a:t>
            </a:r>
            <a:r>
              <a:rPr lang="cs-CZ" dirty="0" smtClean="0"/>
              <a:t> most prominent </a:t>
            </a:r>
            <a:r>
              <a:rPr lang="cs-CZ" dirty="0" err="1" smtClean="0"/>
              <a:t>areas</a:t>
            </a:r>
            <a:r>
              <a:rPr lang="cs-CZ" dirty="0" smtClean="0"/>
              <a:t> </a:t>
            </a:r>
            <a:r>
              <a:rPr lang="cs-CZ" dirty="0" err="1" smtClean="0"/>
              <a:t>of</a:t>
            </a:r>
            <a:r>
              <a:rPr lang="cs-CZ" dirty="0" smtClean="0"/>
              <a:t> science rest </a:t>
            </a:r>
            <a:r>
              <a:rPr lang="cs-CZ" dirty="0" err="1" smtClean="0"/>
              <a:t>upon</a:t>
            </a:r>
            <a:r>
              <a:rPr lang="cs-CZ" dirty="0" smtClean="0"/>
              <a:t> evidence, and </a:t>
            </a:r>
            <a:r>
              <a:rPr lang="cs-CZ" dirty="0" err="1" smtClean="0"/>
              <a:t>disputes</a:t>
            </a:r>
            <a:r>
              <a:rPr lang="cs-CZ" dirty="0" smtClean="0"/>
              <a:t> are </a:t>
            </a:r>
            <a:r>
              <a:rPr lang="cs-CZ" dirty="0" err="1" smtClean="0"/>
              <a:t>settled</a:t>
            </a:r>
            <a:r>
              <a:rPr lang="cs-CZ" dirty="0" smtClean="0"/>
              <a:t> by appeal to </a:t>
            </a:r>
            <a:r>
              <a:rPr lang="cs-CZ" dirty="0" err="1" smtClean="0"/>
              <a:t>canons</a:t>
            </a:r>
            <a:r>
              <a:rPr lang="cs-CZ" dirty="0" smtClean="0"/>
              <a:t> </a:t>
            </a:r>
            <a:r>
              <a:rPr lang="cs-CZ" dirty="0" err="1" smtClean="0"/>
              <a:t>of</a:t>
            </a:r>
            <a:r>
              <a:rPr lang="cs-CZ" dirty="0" smtClean="0"/>
              <a:t> </a:t>
            </a:r>
            <a:r>
              <a:rPr lang="cs-CZ" dirty="0" err="1" smtClean="0"/>
              <a:t>reason</a:t>
            </a:r>
            <a:r>
              <a:rPr lang="cs-CZ" dirty="0" smtClean="0"/>
              <a:t> and evidence.</a:t>
            </a:r>
          </a:p>
          <a:p>
            <a:r>
              <a:rPr lang="sk-SK" dirty="0" smtClean="0">
                <a:solidFill>
                  <a:schemeClr val="accent2"/>
                </a:solidFill>
              </a:rPr>
              <a:t>... nástroje </a:t>
            </a:r>
            <a:r>
              <a:rPr lang="sk-SK" dirty="0">
                <a:solidFill>
                  <a:schemeClr val="accent2"/>
                </a:solidFill>
              </a:rPr>
              <a:t>symbolickej reprezentácie určujú rozsah </a:t>
            </a:r>
            <a:r>
              <a:rPr lang="sk-SK" b="1" i="1" dirty="0">
                <a:solidFill>
                  <a:schemeClr val="accent2"/>
                </a:solidFill>
              </a:rPr>
              <a:t>nám prístupnej</a:t>
            </a:r>
            <a:r>
              <a:rPr lang="sk-SK" dirty="0">
                <a:solidFill>
                  <a:schemeClr val="accent2"/>
                </a:solidFill>
              </a:rPr>
              <a:t> </a:t>
            </a:r>
            <a:r>
              <a:rPr lang="sk-SK" b="1" i="1" dirty="0">
                <a:solidFill>
                  <a:schemeClr val="accent2"/>
                </a:solidFill>
              </a:rPr>
              <a:t>časti</a:t>
            </a:r>
            <a:r>
              <a:rPr lang="sk-SK" dirty="0">
                <a:solidFill>
                  <a:schemeClr val="accent2"/>
                </a:solidFill>
              </a:rPr>
              <a:t> nezávisle existujúcich a logicky nevyhnutných </a:t>
            </a:r>
            <a:r>
              <a:rPr lang="sk-SK" dirty="0" smtClean="0">
                <a:solidFill>
                  <a:schemeClr val="accent2"/>
                </a:solidFill>
              </a:rPr>
              <a:t>právd ... (53)</a:t>
            </a:r>
            <a:endParaRPr lang="cs-CZ" dirty="0" smtClean="0">
              <a:solidFill>
                <a:schemeClr val="accent2"/>
              </a:solidFill>
            </a:endParaRPr>
          </a:p>
          <a:p>
            <a:endParaRPr lang="cs-CZ" dirty="0"/>
          </a:p>
        </p:txBody>
      </p:sp>
    </p:spTree>
    <p:extLst>
      <p:ext uri="{BB962C8B-B14F-4D97-AF65-F5344CB8AC3E}">
        <p14:creationId xmlns:p14="http://schemas.microsoft.com/office/powerpoint/2010/main" val="3656017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The</a:t>
            </a:r>
            <a:r>
              <a:rPr lang="cs-CZ" dirty="0" smtClean="0"/>
              <a:t> </a:t>
            </a:r>
            <a:r>
              <a:rPr lang="cs-CZ" dirty="0" err="1" smtClean="0"/>
              <a:t>Realist</a:t>
            </a:r>
            <a:r>
              <a:rPr lang="cs-CZ" dirty="0" smtClean="0"/>
              <a:t>–</a:t>
            </a:r>
            <a:r>
              <a:rPr lang="cs-CZ" dirty="0" err="1" smtClean="0"/>
              <a:t>Rationalist</a:t>
            </a:r>
            <a:r>
              <a:rPr lang="cs-CZ" dirty="0" smtClean="0"/>
              <a:t> Cluster 5.</a:t>
            </a:r>
            <a:br>
              <a:rPr lang="cs-CZ" dirty="0" smtClean="0"/>
            </a:br>
            <a:r>
              <a:rPr lang="cs-CZ" sz="2200" dirty="0" smtClean="0"/>
              <a:t>(</a:t>
            </a:r>
            <a:r>
              <a:rPr lang="cs-CZ" sz="2200" dirty="0" err="1" smtClean="0"/>
              <a:t>Kitcher</a:t>
            </a:r>
            <a:r>
              <a:rPr lang="cs-CZ" sz="2200" dirty="0" smtClean="0"/>
              <a:t> 1998)</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5. </a:t>
            </a:r>
            <a:r>
              <a:rPr lang="cs-CZ" dirty="0" err="1" smtClean="0"/>
              <a:t>Those</a:t>
            </a:r>
            <a:r>
              <a:rPr lang="cs-CZ" dirty="0" smtClean="0"/>
              <a:t> </a:t>
            </a:r>
            <a:r>
              <a:rPr lang="cs-CZ" dirty="0" err="1" smtClean="0"/>
              <a:t>canons</a:t>
            </a:r>
            <a:r>
              <a:rPr lang="cs-CZ" dirty="0" smtClean="0"/>
              <a:t> </a:t>
            </a:r>
            <a:r>
              <a:rPr lang="cs-CZ" dirty="0" err="1" smtClean="0"/>
              <a:t>of</a:t>
            </a:r>
            <a:r>
              <a:rPr lang="cs-CZ" dirty="0" smtClean="0"/>
              <a:t> </a:t>
            </a:r>
            <a:r>
              <a:rPr lang="cs-CZ" dirty="0" err="1" smtClean="0"/>
              <a:t>reason</a:t>
            </a:r>
            <a:r>
              <a:rPr lang="cs-CZ" dirty="0" smtClean="0"/>
              <a:t> and evidence </a:t>
            </a:r>
            <a:r>
              <a:rPr lang="cs-CZ" dirty="0" err="1" smtClean="0"/>
              <a:t>also</a:t>
            </a:r>
            <a:r>
              <a:rPr lang="cs-CZ" dirty="0" smtClean="0"/>
              <a:t> </a:t>
            </a:r>
            <a:r>
              <a:rPr lang="cs-CZ" dirty="0" err="1" smtClean="0"/>
              <a:t>progress</a:t>
            </a:r>
            <a:r>
              <a:rPr lang="cs-CZ" dirty="0" smtClean="0"/>
              <a:t> </a:t>
            </a:r>
            <a:r>
              <a:rPr lang="cs-CZ" dirty="0" err="1" smtClean="0"/>
              <a:t>with</a:t>
            </a:r>
            <a:r>
              <a:rPr lang="cs-CZ" dirty="0" smtClean="0"/>
              <a:t> </a:t>
            </a:r>
            <a:r>
              <a:rPr lang="cs-CZ" dirty="0" err="1" smtClean="0"/>
              <a:t>time</a:t>
            </a:r>
            <a:r>
              <a:rPr lang="cs-CZ" dirty="0" smtClean="0"/>
              <a:t> as </a:t>
            </a:r>
            <a:r>
              <a:rPr lang="cs-CZ" dirty="0" err="1" smtClean="0"/>
              <a:t>we</a:t>
            </a:r>
            <a:r>
              <a:rPr lang="cs-CZ" dirty="0" smtClean="0"/>
              <a:t> </a:t>
            </a:r>
            <a:r>
              <a:rPr lang="cs-CZ" dirty="0" err="1" smtClean="0"/>
              <a:t>discover</a:t>
            </a:r>
            <a:r>
              <a:rPr lang="cs-CZ" dirty="0" smtClean="0"/>
              <a:t> not </a:t>
            </a:r>
            <a:r>
              <a:rPr lang="cs-CZ" dirty="0" err="1" smtClean="0"/>
              <a:t>only</a:t>
            </a:r>
            <a:r>
              <a:rPr lang="cs-CZ" dirty="0" smtClean="0"/>
              <a:t> more </a:t>
            </a:r>
            <a:r>
              <a:rPr lang="cs-CZ" dirty="0" err="1" smtClean="0"/>
              <a:t>about</a:t>
            </a:r>
            <a:r>
              <a:rPr lang="cs-CZ" dirty="0" smtClean="0"/>
              <a:t> </a:t>
            </a:r>
            <a:r>
              <a:rPr lang="cs-CZ" dirty="0" err="1" smtClean="0"/>
              <a:t>the</a:t>
            </a:r>
            <a:r>
              <a:rPr lang="cs-CZ" dirty="0" smtClean="0"/>
              <a:t> </a:t>
            </a:r>
            <a:r>
              <a:rPr lang="cs-CZ" dirty="0" err="1" smtClean="0"/>
              <a:t>world</a:t>
            </a:r>
            <a:r>
              <a:rPr lang="cs-CZ" dirty="0" smtClean="0"/>
              <a:t> but </a:t>
            </a:r>
            <a:r>
              <a:rPr lang="cs-CZ" dirty="0" err="1" smtClean="0"/>
              <a:t>also</a:t>
            </a:r>
            <a:r>
              <a:rPr lang="cs-CZ" dirty="0" smtClean="0"/>
              <a:t> more </a:t>
            </a:r>
            <a:r>
              <a:rPr lang="cs-CZ" dirty="0" err="1" smtClean="0"/>
              <a:t>about</a:t>
            </a:r>
            <a:r>
              <a:rPr lang="cs-CZ" dirty="0" smtClean="0"/>
              <a:t> </a:t>
            </a:r>
            <a:r>
              <a:rPr lang="cs-CZ" dirty="0" err="1" smtClean="0"/>
              <a:t>how</a:t>
            </a:r>
            <a:r>
              <a:rPr lang="cs-CZ" dirty="0" smtClean="0"/>
              <a:t> to </a:t>
            </a:r>
            <a:r>
              <a:rPr lang="cs-CZ" dirty="0" err="1" smtClean="0"/>
              <a:t>learn</a:t>
            </a:r>
            <a:r>
              <a:rPr lang="cs-CZ" dirty="0" smtClean="0"/>
              <a:t> </a:t>
            </a:r>
            <a:r>
              <a:rPr lang="cs-CZ" dirty="0" err="1" smtClean="0"/>
              <a:t>about</a:t>
            </a:r>
            <a:r>
              <a:rPr lang="cs-CZ" dirty="0" smtClean="0"/>
              <a:t> </a:t>
            </a:r>
            <a:r>
              <a:rPr lang="cs-CZ" dirty="0" err="1" smtClean="0"/>
              <a:t>the</a:t>
            </a:r>
            <a:r>
              <a:rPr lang="cs-CZ" dirty="0" smtClean="0"/>
              <a:t> </a:t>
            </a:r>
            <a:r>
              <a:rPr lang="cs-CZ" dirty="0" err="1" smtClean="0"/>
              <a:t>world</a:t>
            </a:r>
            <a:r>
              <a:rPr lang="cs-CZ" dirty="0" smtClean="0"/>
              <a:t>.</a:t>
            </a:r>
          </a:p>
          <a:p>
            <a:r>
              <a:rPr lang="sk-SK" dirty="0" smtClean="0">
                <a:solidFill>
                  <a:schemeClr val="accent2"/>
                </a:solidFill>
              </a:rPr>
              <a:t>... poznatok </a:t>
            </a:r>
            <a:r>
              <a:rPr lang="sk-SK" dirty="0">
                <a:solidFill>
                  <a:schemeClr val="accent2"/>
                </a:solidFill>
              </a:rPr>
              <a:t>dokázaný pomocou určitého nástroja symbolickej reprezentácie nebolo možné dokázať prostriedkami predošlých nástrojov</a:t>
            </a:r>
            <a:r>
              <a:rPr lang="sk-SK" dirty="0" smtClean="0">
                <a:solidFill>
                  <a:schemeClr val="accent2"/>
                </a:solidFill>
              </a:rPr>
              <a:t>. </a:t>
            </a:r>
            <a:r>
              <a:rPr lang="sk-SK" dirty="0">
                <a:solidFill>
                  <a:schemeClr val="accent2"/>
                </a:solidFill>
              </a:rPr>
              <a:t>To </a:t>
            </a:r>
            <a:r>
              <a:rPr lang="sk-SK" dirty="0" smtClean="0">
                <a:solidFill>
                  <a:schemeClr val="accent2"/>
                </a:solidFill>
              </a:rPr>
              <a:t>samozrejme </a:t>
            </a:r>
            <a:r>
              <a:rPr lang="sk-SK" dirty="0">
                <a:solidFill>
                  <a:schemeClr val="accent2"/>
                </a:solidFill>
              </a:rPr>
              <a:t>neznamená, že nemožno vytvoriť iný nástroj, pomocou ktorého je možné daný objekt opísať</a:t>
            </a:r>
            <a:r>
              <a:rPr lang="sk-SK" dirty="0" smtClean="0">
                <a:solidFill>
                  <a:schemeClr val="accent2"/>
                </a:solidFill>
              </a:rPr>
              <a:t>. (53)</a:t>
            </a:r>
            <a:endParaRPr lang="cs-CZ" dirty="0" smtClean="0">
              <a:solidFill>
                <a:schemeClr val="accent2"/>
              </a:solidFill>
            </a:endParaRPr>
          </a:p>
          <a:p>
            <a:endParaRPr lang="cs-CZ" dirty="0"/>
          </a:p>
        </p:txBody>
      </p:sp>
    </p:spTree>
    <p:extLst>
      <p:ext uri="{BB962C8B-B14F-4D97-AF65-F5344CB8AC3E}">
        <p14:creationId xmlns:p14="http://schemas.microsoft.com/office/powerpoint/2010/main" val="42310426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Scientific</a:t>
            </a:r>
            <a:r>
              <a:rPr lang="cs-CZ" dirty="0"/>
              <a:t> </a:t>
            </a:r>
            <a:r>
              <a:rPr lang="cs-CZ" dirty="0" err="1" smtClean="0"/>
              <a:t>Realism</a:t>
            </a:r>
            <a:r>
              <a:rPr lang="cs-CZ" dirty="0" smtClean="0"/>
              <a:t/>
            </a:r>
            <a:br>
              <a:rPr lang="cs-CZ" dirty="0" smtClean="0"/>
            </a:br>
            <a:r>
              <a:rPr lang="cs-CZ" sz="2000" dirty="0" smtClean="0"/>
              <a:t> </a:t>
            </a:r>
            <a:r>
              <a:rPr lang="cs-CZ" sz="2000" dirty="0"/>
              <a:t>[Richard </a:t>
            </a:r>
            <a:r>
              <a:rPr lang="cs-CZ" sz="2000" dirty="0" err="1"/>
              <a:t>Boyd</a:t>
            </a:r>
            <a:r>
              <a:rPr lang="cs-CZ" sz="2000" dirty="0"/>
              <a:t> (</a:t>
            </a:r>
            <a:r>
              <a:rPr lang="cs-CZ" sz="2000" dirty="0" err="1"/>
              <a:t>Scientific</a:t>
            </a:r>
            <a:r>
              <a:rPr lang="cs-CZ" sz="2000" dirty="0"/>
              <a:t> </a:t>
            </a:r>
            <a:r>
              <a:rPr lang="cs-CZ" sz="2000" dirty="0" err="1"/>
              <a:t>Realism</a:t>
            </a:r>
            <a:r>
              <a:rPr lang="cs-CZ" sz="2000" dirty="0"/>
              <a:t> and </a:t>
            </a:r>
            <a:r>
              <a:rPr lang="cs-CZ" sz="2000" dirty="0" err="1"/>
              <a:t>Naturalistic</a:t>
            </a:r>
            <a:r>
              <a:rPr lang="cs-CZ" sz="2000" dirty="0"/>
              <a:t> Epistemology 1980)]</a:t>
            </a:r>
            <a:br>
              <a:rPr lang="cs-CZ" sz="2000" dirty="0"/>
            </a:br>
            <a:endParaRPr lang="cs-CZ" sz="2000" dirty="0"/>
          </a:p>
        </p:txBody>
      </p:sp>
      <p:sp>
        <p:nvSpPr>
          <p:cNvPr id="3" name="Zástupný symbol pro obsah 2"/>
          <p:cNvSpPr>
            <a:spLocks noGrp="1"/>
          </p:cNvSpPr>
          <p:nvPr>
            <p:ph idx="1"/>
          </p:nvPr>
        </p:nvSpPr>
        <p:spPr>
          <a:xfrm>
            <a:off x="457200" y="1600200"/>
            <a:ext cx="8229600" cy="5069160"/>
          </a:xfrm>
        </p:spPr>
        <p:txBody>
          <a:bodyPr>
            <a:normAutofit fontScale="47500" lnSpcReduction="20000"/>
          </a:bodyPr>
          <a:lstStyle/>
          <a:p>
            <a:pPr lvl="0"/>
            <a:r>
              <a:rPr lang="en-US" sz="3400" dirty="0"/>
              <a:t>The world has a quite complicated causal structure, and many of its most important features are unobservable to the unaided senses.</a:t>
            </a:r>
            <a:endParaRPr lang="cs-CZ" sz="3400" dirty="0"/>
          </a:p>
          <a:p>
            <a:pPr lvl="0"/>
            <a:r>
              <a:rPr lang="en-US" sz="3400" dirty="0"/>
              <a:t>Theories are "accommodated" to the world by a process of successive approximation.</a:t>
            </a:r>
            <a:endParaRPr lang="cs-CZ" sz="3400" dirty="0"/>
          </a:p>
          <a:p>
            <a:pPr lvl="0"/>
            <a:r>
              <a:rPr lang="en-US" sz="3400" dirty="0"/>
              <a:t>Reality is prior to thought:</a:t>
            </a:r>
            <a:endParaRPr lang="cs-CZ" sz="3400" dirty="0"/>
          </a:p>
          <a:p>
            <a:pPr lvl="0"/>
            <a:r>
              <a:rPr lang="en-US" sz="3400" dirty="0" smtClean="0"/>
              <a:t>Accommodation </a:t>
            </a:r>
            <a:r>
              <a:rPr lang="en-US" sz="3400" dirty="0"/>
              <a:t>of theory, language and method to the world:</a:t>
            </a:r>
            <a:endParaRPr lang="cs-CZ" sz="3400" dirty="0"/>
          </a:p>
          <a:p>
            <a:pPr lvl="1"/>
            <a:r>
              <a:rPr lang="en-US" sz="3400" dirty="0"/>
              <a:t>The general tendency of accepted scientific theories over time to become progressively more accurate depends on the fact that later scientific theories are, almost always, refinements or modifications of earlier theories in the light of new evidence or new theoretical considerations.</a:t>
            </a:r>
            <a:endParaRPr lang="cs-CZ" sz="3400" dirty="0"/>
          </a:p>
          <a:p>
            <a:pPr lvl="1"/>
            <a:r>
              <a:rPr lang="en-US" sz="3400" dirty="0"/>
              <a:t>Refinement and modification of linguistic practice.</a:t>
            </a:r>
            <a:endParaRPr lang="cs-CZ" sz="3400" dirty="0"/>
          </a:p>
          <a:p>
            <a:pPr lvl="1"/>
            <a:r>
              <a:rPr lang="en-US" sz="3400" dirty="0"/>
              <a:t>Development of scientific methodology and our understanding of it.</a:t>
            </a:r>
            <a:endParaRPr lang="cs-CZ" sz="3400" dirty="0"/>
          </a:p>
          <a:p>
            <a:pPr lvl="0"/>
            <a:r>
              <a:rPr lang="en-US" sz="3400" dirty="0"/>
              <a:t>The picture of science is approximately accurate:</a:t>
            </a:r>
            <a:endParaRPr lang="cs-CZ" sz="3400" dirty="0"/>
          </a:p>
          <a:p>
            <a:pPr lvl="0"/>
            <a:r>
              <a:rPr lang="cs-CZ" sz="3400" dirty="0" err="1"/>
              <a:t>Instrumentalita</a:t>
            </a:r>
            <a:r>
              <a:rPr lang="cs-CZ" sz="3400" dirty="0"/>
              <a:t> vědy:</a:t>
            </a:r>
          </a:p>
          <a:p>
            <a:pPr lvl="1"/>
            <a:r>
              <a:rPr lang="en-US" sz="3400" dirty="0"/>
              <a:t>"Instrumental reliability" of a scientific theory </a:t>
            </a:r>
            <a:r>
              <a:rPr lang="cs-CZ" sz="3400" dirty="0" smtClean="0"/>
              <a:t>- </a:t>
            </a:r>
            <a:r>
              <a:rPr lang="en-US" sz="3400" dirty="0" smtClean="0"/>
              <a:t>approximately </a:t>
            </a:r>
            <a:r>
              <a:rPr lang="en-US" sz="3400" dirty="0"/>
              <a:t>accurate predictions about the behavior of observable phenomena.</a:t>
            </a:r>
            <a:endParaRPr lang="cs-CZ" sz="3400" dirty="0"/>
          </a:p>
          <a:p>
            <a:pPr lvl="1"/>
            <a:r>
              <a:rPr lang="en-US" sz="3400" dirty="0"/>
              <a:t>"Instrumental knowledge" </a:t>
            </a:r>
            <a:r>
              <a:rPr lang="cs-CZ" sz="3400" dirty="0" smtClean="0"/>
              <a:t>-</a:t>
            </a:r>
            <a:r>
              <a:rPr lang="en-US" sz="3400" dirty="0" smtClean="0"/>
              <a:t> </a:t>
            </a:r>
            <a:r>
              <a:rPr lang="en-US" sz="3400" dirty="0"/>
              <a:t>theories that they are instrumentally reliable, and the concomitant knowledge about observable phenomena.</a:t>
            </a:r>
            <a:endParaRPr lang="cs-CZ" sz="3400" dirty="0"/>
          </a:p>
          <a:p>
            <a:pPr lvl="1"/>
            <a:r>
              <a:rPr lang="en-US" sz="3400" dirty="0"/>
              <a:t>"Instrumental reliability" of methodological </a:t>
            </a:r>
            <a:r>
              <a:rPr lang="en-US" sz="3400" dirty="0" smtClean="0"/>
              <a:t>principles</a:t>
            </a:r>
            <a:r>
              <a:rPr lang="cs-CZ" sz="3400" dirty="0" smtClean="0"/>
              <a:t> -</a:t>
            </a:r>
            <a:r>
              <a:rPr lang="en-US" sz="3400" dirty="0" smtClean="0"/>
              <a:t> </a:t>
            </a:r>
            <a:r>
              <a:rPr lang="cs-CZ" sz="3400" dirty="0" smtClean="0"/>
              <a:t>t</a:t>
            </a:r>
            <a:r>
              <a:rPr lang="en-US" sz="3400" dirty="0" smtClean="0"/>
              <a:t>heir capacity to contribute to the </a:t>
            </a:r>
            <a:r>
              <a:rPr lang="en-US" sz="3400" dirty="0"/>
              <a:t>production of instrumental knowledge.</a:t>
            </a:r>
            <a:endParaRPr lang="cs-CZ" sz="3400" dirty="0"/>
          </a:p>
          <a:p>
            <a:pPr marL="0" indent="0">
              <a:buNone/>
            </a:pPr>
            <a:endParaRPr lang="cs-CZ" dirty="0"/>
          </a:p>
        </p:txBody>
      </p:sp>
    </p:spTree>
    <p:extLst>
      <p:ext uri="{BB962C8B-B14F-4D97-AF65-F5344CB8AC3E}">
        <p14:creationId xmlns:p14="http://schemas.microsoft.com/office/powerpoint/2010/main" val="5151581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Giere’s</a:t>
            </a:r>
            <a:r>
              <a:rPr lang="cs-CZ" dirty="0"/>
              <a:t> </a:t>
            </a:r>
            <a:r>
              <a:rPr lang="cs-CZ" dirty="0" err="1"/>
              <a:t>Scientiﬁc</a:t>
            </a:r>
            <a:r>
              <a:rPr lang="cs-CZ" dirty="0"/>
              <a:t> </a:t>
            </a:r>
            <a:r>
              <a:rPr lang="cs-CZ" dirty="0" err="1" smtClean="0"/>
              <a:t>perspectivism</a:t>
            </a:r>
            <a:r>
              <a:rPr lang="cs-CZ" dirty="0" smtClean="0"/>
              <a:t/>
            </a:r>
            <a:br>
              <a:rPr lang="cs-CZ" dirty="0" smtClean="0"/>
            </a:br>
            <a:r>
              <a:rPr lang="cs-CZ" sz="2200" dirty="0" smtClean="0"/>
              <a:t>(</a:t>
            </a:r>
            <a:r>
              <a:rPr lang="cs-CZ" sz="2200" dirty="0" err="1"/>
              <a:t>Giere</a:t>
            </a:r>
            <a:r>
              <a:rPr lang="cs-CZ" sz="2200" dirty="0"/>
              <a:t> </a:t>
            </a:r>
            <a:r>
              <a:rPr lang="cs-CZ" sz="2200" dirty="0" smtClean="0"/>
              <a:t>2006)</a:t>
            </a:r>
            <a:endParaRPr lang="cs-CZ" sz="2200" dirty="0"/>
          </a:p>
        </p:txBody>
      </p:sp>
      <p:sp>
        <p:nvSpPr>
          <p:cNvPr id="3" name="Zástupný symbol pro obsah 2"/>
          <p:cNvSpPr>
            <a:spLocks noGrp="1"/>
          </p:cNvSpPr>
          <p:nvPr>
            <p:ph idx="1"/>
          </p:nvPr>
        </p:nvSpPr>
        <p:spPr/>
        <p:txBody>
          <a:bodyPr>
            <a:normAutofit fontScale="85000" lnSpcReduction="20000"/>
          </a:bodyPr>
          <a:lstStyle/>
          <a:p>
            <a:r>
              <a:rPr lang="cs-CZ" dirty="0"/>
              <a:t>1. </a:t>
            </a:r>
            <a:r>
              <a:rPr lang="cs-CZ" dirty="0" err="1"/>
              <a:t>Human</a:t>
            </a:r>
            <a:r>
              <a:rPr lang="cs-CZ" dirty="0"/>
              <a:t> and </a:t>
            </a:r>
            <a:r>
              <a:rPr lang="cs-CZ" dirty="0" err="1"/>
              <a:t>scientiﬁc</a:t>
            </a:r>
            <a:r>
              <a:rPr lang="cs-CZ" dirty="0"/>
              <a:t> </a:t>
            </a:r>
            <a:r>
              <a:rPr lang="cs-CZ" dirty="0" err="1"/>
              <a:t>observation</a:t>
            </a:r>
            <a:r>
              <a:rPr lang="cs-CZ" dirty="0"/>
              <a:t> and </a:t>
            </a:r>
            <a:r>
              <a:rPr lang="cs-CZ" dirty="0" err="1"/>
              <a:t>scientiﬁc</a:t>
            </a:r>
            <a:r>
              <a:rPr lang="cs-CZ" dirty="0"/>
              <a:t> </a:t>
            </a:r>
            <a:r>
              <a:rPr lang="cs-CZ" dirty="0" err="1"/>
              <a:t>theories</a:t>
            </a:r>
            <a:r>
              <a:rPr lang="cs-CZ" dirty="0"/>
              <a:t> are </a:t>
            </a:r>
            <a:r>
              <a:rPr lang="cs-CZ" dirty="0" err="1"/>
              <a:t>all</a:t>
            </a:r>
            <a:r>
              <a:rPr lang="cs-CZ" dirty="0"/>
              <a:t> </a:t>
            </a:r>
            <a:r>
              <a:rPr lang="cs-CZ" dirty="0" err="1"/>
              <a:t>perspectival</a:t>
            </a:r>
            <a:r>
              <a:rPr lang="cs-CZ" dirty="0"/>
              <a:t>.</a:t>
            </a:r>
          </a:p>
          <a:p>
            <a:r>
              <a:rPr lang="cs-CZ" dirty="0"/>
              <a:t>2. </a:t>
            </a:r>
            <a:r>
              <a:rPr lang="cs-CZ" dirty="0" err="1"/>
              <a:t>Perspectives</a:t>
            </a:r>
            <a:r>
              <a:rPr lang="cs-CZ" dirty="0"/>
              <a:t> are </a:t>
            </a:r>
            <a:r>
              <a:rPr lang="cs-CZ" dirty="0" err="1"/>
              <a:t>an</a:t>
            </a:r>
            <a:r>
              <a:rPr lang="cs-CZ" dirty="0"/>
              <a:t> </a:t>
            </a:r>
            <a:r>
              <a:rPr lang="cs-CZ" dirty="0" err="1"/>
              <a:t>asymmetric</a:t>
            </a:r>
            <a:r>
              <a:rPr lang="cs-CZ" dirty="0"/>
              <a:t> </a:t>
            </a:r>
            <a:r>
              <a:rPr lang="cs-CZ" dirty="0" err="1"/>
              <a:t>interaction</a:t>
            </a:r>
            <a:r>
              <a:rPr lang="cs-CZ" dirty="0"/>
              <a:t> </a:t>
            </a:r>
            <a:r>
              <a:rPr lang="cs-CZ" dirty="0" err="1"/>
              <a:t>between</a:t>
            </a:r>
            <a:r>
              <a:rPr lang="cs-CZ" dirty="0"/>
              <a:t> </a:t>
            </a:r>
            <a:r>
              <a:rPr lang="cs-CZ" dirty="0" err="1"/>
              <a:t>human</a:t>
            </a:r>
            <a:r>
              <a:rPr lang="cs-CZ" dirty="0"/>
              <a:t>(</a:t>
            </a:r>
            <a:r>
              <a:rPr lang="cs-CZ" dirty="0" err="1"/>
              <a:t>biological</a:t>
            </a:r>
            <a:r>
              <a:rPr lang="cs-CZ" dirty="0"/>
              <a:t>, </a:t>
            </a:r>
            <a:r>
              <a:rPr lang="cs-CZ" dirty="0" err="1"/>
              <a:t>cognitive</a:t>
            </a:r>
            <a:r>
              <a:rPr lang="cs-CZ" dirty="0"/>
              <a:t>, </a:t>
            </a:r>
            <a:r>
              <a:rPr lang="cs-CZ" dirty="0" err="1"/>
              <a:t>social</a:t>
            </a:r>
            <a:r>
              <a:rPr lang="cs-CZ" dirty="0"/>
              <a:t>) </a:t>
            </a:r>
            <a:r>
              <a:rPr lang="cs-CZ" dirty="0" err="1"/>
              <a:t>factors</a:t>
            </a:r>
            <a:r>
              <a:rPr lang="cs-CZ" dirty="0"/>
              <a:t> and </a:t>
            </a:r>
            <a:r>
              <a:rPr lang="cs-CZ" dirty="0" err="1"/>
              <a:t>the</a:t>
            </a:r>
            <a:r>
              <a:rPr lang="cs-CZ" dirty="0"/>
              <a:t> </a:t>
            </a:r>
            <a:r>
              <a:rPr lang="cs-CZ" dirty="0" err="1"/>
              <a:t>world</a:t>
            </a:r>
            <a:r>
              <a:rPr lang="cs-CZ" dirty="0"/>
              <a:t>.</a:t>
            </a:r>
          </a:p>
          <a:p>
            <a:r>
              <a:rPr lang="cs-CZ" dirty="0"/>
              <a:t>3. </a:t>
            </a:r>
            <a:r>
              <a:rPr lang="cs-CZ" dirty="0" err="1"/>
              <a:t>Perspectives</a:t>
            </a:r>
            <a:r>
              <a:rPr lang="cs-CZ" dirty="0"/>
              <a:t> are </a:t>
            </a:r>
            <a:r>
              <a:rPr lang="cs-CZ" dirty="0" err="1"/>
              <a:t>partial</a:t>
            </a:r>
            <a:r>
              <a:rPr lang="cs-CZ" dirty="0"/>
              <a:t> and </a:t>
            </a:r>
            <a:r>
              <a:rPr lang="cs-CZ" dirty="0" err="1"/>
              <a:t>of</a:t>
            </a:r>
            <a:r>
              <a:rPr lang="cs-CZ" dirty="0"/>
              <a:t> limited </a:t>
            </a:r>
            <a:r>
              <a:rPr lang="cs-CZ" dirty="0" err="1"/>
              <a:t>accuracy</a:t>
            </a:r>
            <a:r>
              <a:rPr lang="cs-CZ" dirty="0"/>
              <a:t>.</a:t>
            </a:r>
          </a:p>
          <a:p>
            <a:r>
              <a:rPr lang="cs-CZ" dirty="0"/>
              <a:t>4. </a:t>
            </a:r>
            <a:r>
              <a:rPr lang="cs-CZ" dirty="0" err="1"/>
              <a:t>Perspectives</a:t>
            </a:r>
            <a:r>
              <a:rPr lang="cs-CZ" dirty="0"/>
              <a:t> are </a:t>
            </a:r>
            <a:r>
              <a:rPr lang="cs-CZ" dirty="0" err="1"/>
              <a:t>neither</a:t>
            </a:r>
            <a:r>
              <a:rPr lang="cs-CZ" dirty="0"/>
              <a:t> </a:t>
            </a:r>
            <a:r>
              <a:rPr lang="cs-CZ" dirty="0" err="1"/>
              <a:t>objectively</a:t>
            </a:r>
            <a:r>
              <a:rPr lang="cs-CZ" dirty="0"/>
              <a:t> </a:t>
            </a:r>
            <a:r>
              <a:rPr lang="cs-CZ" dirty="0" err="1"/>
              <a:t>correct</a:t>
            </a:r>
            <a:r>
              <a:rPr lang="cs-CZ" dirty="0"/>
              <a:t> nor </a:t>
            </a:r>
            <a:r>
              <a:rPr lang="cs-CZ" dirty="0" err="1"/>
              <a:t>uniquely</a:t>
            </a:r>
            <a:r>
              <a:rPr lang="cs-CZ" dirty="0"/>
              <a:t> </a:t>
            </a:r>
            <a:r>
              <a:rPr lang="cs-CZ" dirty="0" err="1"/>
              <a:t>verdical</a:t>
            </a:r>
            <a:r>
              <a:rPr lang="cs-CZ" dirty="0"/>
              <a:t>.</a:t>
            </a:r>
          </a:p>
          <a:p>
            <a:r>
              <a:rPr lang="cs-CZ" dirty="0"/>
              <a:t>5. </a:t>
            </a:r>
            <a:r>
              <a:rPr lang="cs-CZ" dirty="0" err="1"/>
              <a:t>Scientiﬁc</a:t>
            </a:r>
            <a:r>
              <a:rPr lang="cs-CZ" dirty="0"/>
              <a:t> </a:t>
            </a:r>
            <a:r>
              <a:rPr lang="cs-CZ" dirty="0" err="1"/>
              <a:t>truth-claims</a:t>
            </a:r>
            <a:r>
              <a:rPr lang="cs-CZ" dirty="0"/>
              <a:t> are </a:t>
            </a:r>
            <a:r>
              <a:rPr lang="cs-CZ" dirty="0" err="1"/>
              <a:t>relative</a:t>
            </a:r>
            <a:r>
              <a:rPr lang="cs-CZ" dirty="0"/>
              <a:t> to a </a:t>
            </a:r>
            <a:r>
              <a:rPr lang="cs-CZ" dirty="0" err="1"/>
              <a:t>perspective</a:t>
            </a:r>
            <a:r>
              <a:rPr lang="cs-CZ" dirty="0"/>
              <a:t> and are </a:t>
            </a:r>
            <a:r>
              <a:rPr lang="cs-CZ" dirty="0" err="1"/>
              <a:t>about</a:t>
            </a:r>
            <a:r>
              <a:rPr lang="cs-CZ" dirty="0"/>
              <a:t> </a:t>
            </a:r>
            <a:r>
              <a:rPr lang="cs-CZ" dirty="0" err="1"/>
              <a:t>the</a:t>
            </a:r>
            <a:r>
              <a:rPr lang="cs-CZ" dirty="0"/>
              <a:t> </a:t>
            </a:r>
            <a:r>
              <a:rPr lang="cs-CZ" dirty="0" err="1"/>
              <a:t>ﬁttingness</a:t>
            </a:r>
            <a:r>
              <a:rPr lang="cs-CZ" dirty="0"/>
              <a:t> </a:t>
            </a:r>
            <a:r>
              <a:rPr lang="cs-CZ" dirty="0" err="1"/>
              <a:t>of</a:t>
            </a:r>
            <a:r>
              <a:rPr lang="cs-CZ" dirty="0"/>
              <a:t> </a:t>
            </a:r>
            <a:r>
              <a:rPr lang="cs-CZ" dirty="0" err="1"/>
              <a:t>perspectives</a:t>
            </a:r>
            <a:r>
              <a:rPr lang="cs-CZ" dirty="0"/>
              <a:t>.</a:t>
            </a:r>
          </a:p>
          <a:p>
            <a:r>
              <a:rPr lang="cs-CZ" dirty="0"/>
              <a:t>6. </a:t>
            </a:r>
            <a:r>
              <a:rPr lang="cs-CZ" dirty="0" err="1"/>
              <a:t>Representation</a:t>
            </a:r>
            <a:r>
              <a:rPr lang="cs-CZ" dirty="0"/>
              <a:t> </a:t>
            </a:r>
            <a:r>
              <a:rPr lang="cs-CZ" dirty="0" err="1"/>
              <a:t>is</a:t>
            </a:r>
            <a:r>
              <a:rPr lang="cs-CZ" dirty="0"/>
              <a:t> a </a:t>
            </a:r>
            <a:r>
              <a:rPr lang="cs-CZ" dirty="0" err="1"/>
              <a:t>quadratic</a:t>
            </a:r>
            <a:r>
              <a:rPr lang="cs-CZ" dirty="0"/>
              <a:t>, not </a:t>
            </a:r>
            <a:r>
              <a:rPr lang="cs-CZ" dirty="0" err="1"/>
              <a:t>dyadic</a:t>
            </a:r>
            <a:r>
              <a:rPr lang="cs-CZ" dirty="0"/>
              <a:t> </a:t>
            </a:r>
            <a:r>
              <a:rPr lang="cs-CZ" dirty="0" err="1"/>
              <a:t>relation</a:t>
            </a:r>
            <a:r>
              <a:rPr lang="cs-CZ" dirty="0"/>
              <a:t>: ‘S </a:t>
            </a:r>
            <a:r>
              <a:rPr lang="cs-CZ" dirty="0" err="1"/>
              <a:t>uses</a:t>
            </a:r>
            <a:r>
              <a:rPr lang="cs-CZ" dirty="0"/>
              <a:t> X to </a:t>
            </a:r>
            <a:r>
              <a:rPr lang="cs-CZ" dirty="0" err="1"/>
              <a:t>represent</a:t>
            </a:r>
            <a:r>
              <a:rPr lang="cs-CZ" dirty="0"/>
              <a:t> W </a:t>
            </a:r>
            <a:r>
              <a:rPr lang="cs-CZ" dirty="0" err="1"/>
              <a:t>for</a:t>
            </a:r>
            <a:r>
              <a:rPr lang="cs-CZ" dirty="0"/>
              <a:t> </a:t>
            </a:r>
            <a:r>
              <a:rPr lang="cs-CZ" dirty="0" err="1"/>
              <a:t>purposes</a:t>
            </a:r>
            <a:r>
              <a:rPr lang="cs-CZ" dirty="0"/>
              <a:t> P’.</a:t>
            </a:r>
          </a:p>
        </p:txBody>
      </p:sp>
    </p:spTree>
    <p:extLst>
      <p:ext uri="{BB962C8B-B14F-4D97-AF65-F5344CB8AC3E}">
        <p14:creationId xmlns:p14="http://schemas.microsoft.com/office/powerpoint/2010/main" val="5899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Giere’s</a:t>
            </a:r>
            <a:r>
              <a:rPr lang="cs-CZ" dirty="0" smtClean="0"/>
              <a:t> </a:t>
            </a:r>
            <a:r>
              <a:rPr lang="cs-CZ" dirty="0" err="1" smtClean="0"/>
              <a:t>Scientiﬁc</a:t>
            </a:r>
            <a:r>
              <a:rPr lang="cs-CZ" dirty="0" smtClean="0"/>
              <a:t> </a:t>
            </a:r>
            <a:r>
              <a:rPr lang="cs-CZ" dirty="0" err="1" smtClean="0"/>
              <a:t>perspectivism</a:t>
            </a:r>
            <a:r>
              <a:rPr lang="cs-CZ" dirty="0" smtClean="0"/>
              <a:t/>
            </a:r>
            <a:br>
              <a:rPr lang="cs-CZ" dirty="0" smtClean="0"/>
            </a:br>
            <a:r>
              <a:rPr lang="cs-CZ" sz="2200" dirty="0" smtClean="0"/>
              <a:t>(</a:t>
            </a:r>
            <a:r>
              <a:rPr lang="cs-CZ" sz="2200" dirty="0" err="1" smtClean="0"/>
              <a:t>Giere</a:t>
            </a:r>
            <a:r>
              <a:rPr lang="cs-CZ" sz="2200" dirty="0" smtClean="0"/>
              <a:t> 2006)</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err="1"/>
              <a:t>Maps</a:t>
            </a:r>
            <a:r>
              <a:rPr lang="cs-CZ" dirty="0"/>
              <a:t> </a:t>
            </a:r>
            <a:r>
              <a:rPr lang="cs-CZ" dirty="0" err="1"/>
              <a:t>represent</a:t>
            </a:r>
            <a:r>
              <a:rPr lang="cs-CZ" dirty="0"/>
              <a:t> </a:t>
            </a:r>
            <a:r>
              <a:rPr lang="cs-CZ" dirty="0" err="1"/>
              <a:t>the</a:t>
            </a:r>
            <a:r>
              <a:rPr lang="cs-CZ" dirty="0"/>
              <a:t> </a:t>
            </a:r>
            <a:r>
              <a:rPr lang="cs-CZ" dirty="0" err="1"/>
              <a:t>world</a:t>
            </a:r>
            <a:r>
              <a:rPr lang="cs-CZ" dirty="0"/>
              <a:t>, but </a:t>
            </a:r>
            <a:r>
              <a:rPr lang="cs-CZ" dirty="0" err="1"/>
              <a:t>the</a:t>
            </a:r>
            <a:r>
              <a:rPr lang="cs-CZ" dirty="0"/>
              <a:t> </a:t>
            </a:r>
            <a:r>
              <a:rPr lang="cs-CZ" dirty="0" err="1"/>
              <a:t>representations</a:t>
            </a:r>
            <a:r>
              <a:rPr lang="cs-CZ" dirty="0"/>
              <a:t> </a:t>
            </a:r>
            <a:r>
              <a:rPr lang="cs-CZ" dirty="0" err="1"/>
              <a:t>they</a:t>
            </a:r>
            <a:r>
              <a:rPr lang="cs-CZ" dirty="0"/>
              <a:t> </a:t>
            </a:r>
            <a:r>
              <a:rPr lang="cs-CZ" dirty="0" err="1"/>
              <a:t>provide</a:t>
            </a:r>
            <a:r>
              <a:rPr lang="cs-CZ" dirty="0"/>
              <a:t> are </a:t>
            </a:r>
            <a:r>
              <a:rPr lang="cs-CZ" dirty="0" err="1"/>
              <a:t>conventional</a:t>
            </a:r>
            <a:r>
              <a:rPr lang="cs-CZ" dirty="0"/>
              <a:t>, </a:t>
            </a:r>
            <a:r>
              <a:rPr lang="cs-CZ" dirty="0" err="1"/>
              <a:t>affected</a:t>
            </a:r>
            <a:r>
              <a:rPr lang="cs-CZ" dirty="0"/>
              <a:t> by </a:t>
            </a:r>
            <a:r>
              <a:rPr lang="cs-CZ" dirty="0" err="1"/>
              <a:t>interest</a:t>
            </a:r>
            <a:r>
              <a:rPr lang="cs-CZ" dirty="0"/>
              <a:t>, and </a:t>
            </a:r>
            <a:r>
              <a:rPr lang="cs-CZ" dirty="0" err="1"/>
              <a:t>never</a:t>
            </a:r>
            <a:r>
              <a:rPr lang="cs-CZ" dirty="0"/>
              <a:t> </a:t>
            </a:r>
            <a:r>
              <a:rPr lang="cs-CZ" dirty="0" err="1"/>
              <a:t>fully</a:t>
            </a:r>
            <a:r>
              <a:rPr lang="cs-CZ" dirty="0"/>
              <a:t> </a:t>
            </a:r>
            <a:r>
              <a:rPr lang="cs-CZ" dirty="0" err="1"/>
              <a:t>accurate</a:t>
            </a:r>
            <a:r>
              <a:rPr lang="cs-CZ" dirty="0"/>
              <a:t> </a:t>
            </a:r>
            <a:r>
              <a:rPr lang="cs-CZ" dirty="0" err="1"/>
              <a:t>or</a:t>
            </a:r>
            <a:r>
              <a:rPr lang="cs-CZ" dirty="0"/>
              <a:t> </a:t>
            </a:r>
            <a:r>
              <a:rPr lang="cs-CZ" dirty="0" err="1"/>
              <a:t>complete</a:t>
            </a:r>
            <a:r>
              <a:rPr lang="cs-CZ" dirty="0"/>
              <a:t>. </a:t>
            </a:r>
            <a:r>
              <a:rPr lang="cs-CZ" dirty="0" err="1"/>
              <a:t>Similarly</a:t>
            </a:r>
            <a:r>
              <a:rPr lang="cs-CZ" dirty="0"/>
              <a:t>, </a:t>
            </a:r>
            <a:r>
              <a:rPr lang="cs-CZ" dirty="0" err="1"/>
              <a:t>scientific</a:t>
            </a:r>
            <a:r>
              <a:rPr lang="cs-CZ" dirty="0"/>
              <a:t> </a:t>
            </a:r>
            <a:r>
              <a:rPr lang="cs-CZ" dirty="0" err="1"/>
              <a:t>models</a:t>
            </a:r>
            <a:r>
              <a:rPr lang="cs-CZ" dirty="0"/>
              <a:t> are </a:t>
            </a:r>
            <a:r>
              <a:rPr lang="cs-CZ" dirty="0" err="1"/>
              <a:t>idealized</a:t>
            </a:r>
            <a:r>
              <a:rPr lang="cs-CZ" dirty="0"/>
              <a:t> </a:t>
            </a:r>
            <a:r>
              <a:rPr lang="cs-CZ" dirty="0" err="1"/>
              <a:t>structures</a:t>
            </a:r>
            <a:r>
              <a:rPr lang="cs-CZ" dirty="0"/>
              <a:t> </a:t>
            </a:r>
            <a:r>
              <a:rPr lang="cs-CZ" dirty="0" err="1"/>
              <a:t>that</a:t>
            </a:r>
            <a:r>
              <a:rPr lang="cs-CZ" dirty="0"/>
              <a:t> </a:t>
            </a:r>
            <a:r>
              <a:rPr lang="cs-CZ" dirty="0" err="1"/>
              <a:t>represent</a:t>
            </a:r>
            <a:r>
              <a:rPr lang="cs-CZ" dirty="0"/>
              <a:t> </a:t>
            </a:r>
            <a:r>
              <a:rPr lang="cs-CZ" dirty="0" err="1"/>
              <a:t>the</a:t>
            </a:r>
            <a:r>
              <a:rPr lang="cs-CZ" dirty="0"/>
              <a:t> </a:t>
            </a:r>
            <a:r>
              <a:rPr lang="cs-CZ" dirty="0" err="1"/>
              <a:t>world</a:t>
            </a:r>
            <a:r>
              <a:rPr lang="cs-CZ" dirty="0"/>
              <a:t> </a:t>
            </a:r>
            <a:r>
              <a:rPr lang="cs-CZ" dirty="0" err="1"/>
              <a:t>from</a:t>
            </a:r>
            <a:r>
              <a:rPr lang="cs-CZ" dirty="0"/>
              <a:t> </a:t>
            </a:r>
            <a:r>
              <a:rPr lang="cs-CZ" dirty="0" err="1"/>
              <a:t>particular</a:t>
            </a:r>
            <a:r>
              <a:rPr lang="cs-CZ" dirty="0"/>
              <a:t> and limited </a:t>
            </a:r>
            <a:r>
              <a:rPr lang="cs-CZ" dirty="0" err="1"/>
              <a:t>points</a:t>
            </a:r>
            <a:r>
              <a:rPr lang="cs-CZ" dirty="0"/>
              <a:t> </a:t>
            </a:r>
            <a:r>
              <a:rPr lang="cs-CZ" dirty="0" err="1"/>
              <a:t>of</a:t>
            </a:r>
            <a:r>
              <a:rPr lang="cs-CZ" dirty="0"/>
              <a:t> </a:t>
            </a:r>
            <a:r>
              <a:rPr lang="cs-CZ" dirty="0" err="1"/>
              <a:t>view</a:t>
            </a:r>
            <a:r>
              <a:rPr lang="cs-CZ" dirty="0"/>
              <a:t>. </a:t>
            </a:r>
            <a:r>
              <a:rPr lang="cs-CZ" dirty="0" err="1" smtClean="0"/>
              <a:t>What</a:t>
            </a:r>
            <a:r>
              <a:rPr lang="cs-CZ" dirty="0" smtClean="0"/>
              <a:t> </a:t>
            </a:r>
            <a:r>
              <a:rPr lang="cs-CZ" dirty="0" err="1"/>
              <a:t>goes</a:t>
            </a:r>
            <a:r>
              <a:rPr lang="cs-CZ" dirty="0"/>
              <a:t> </a:t>
            </a:r>
            <a:r>
              <a:rPr lang="cs-CZ" dirty="0" err="1"/>
              <a:t>for</a:t>
            </a:r>
            <a:r>
              <a:rPr lang="cs-CZ" dirty="0"/>
              <a:t> </a:t>
            </a:r>
            <a:r>
              <a:rPr lang="cs-CZ" dirty="0" err="1"/>
              <a:t>colors</a:t>
            </a:r>
            <a:r>
              <a:rPr lang="cs-CZ" dirty="0"/>
              <a:t>, </a:t>
            </a:r>
            <a:r>
              <a:rPr lang="cs-CZ" dirty="0" err="1"/>
              <a:t>maps</a:t>
            </a:r>
            <a:r>
              <a:rPr lang="cs-CZ" dirty="0"/>
              <a:t>, and </a:t>
            </a:r>
            <a:r>
              <a:rPr lang="cs-CZ" dirty="0" err="1"/>
              <a:t>models</a:t>
            </a:r>
            <a:r>
              <a:rPr lang="cs-CZ" dirty="0"/>
              <a:t> </a:t>
            </a:r>
            <a:r>
              <a:rPr lang="cs-CZ" dirty="0" err="1"/>
              <a:t>goes</a:t>
            </a:r>
            <a:r>
              <a:rPr lang="cs-CZ" dirty="0"/>
              <a:t> </a:t>
            </a:r>
            <a:r>
              <a:rPr lang="cs-CZ" dirty="0" err="1"/>
              <a:t>generally</a:t>
            </a:r>
            <a:r>
              <a:rPr lang="cs-CZ" dirty="0"/>
              <a:t>: science </a:t>
            </a:r>
            <a:r>
              <a:rPr lang="cs-CZ" dirty="0" err="1"/>
              <a:t>is</a:t>
            </a:r>
            <a:r>
              <a:rPr lang="cs-CZ" dirty="0"/>
              <a:t> </a:t>
            </a:r>
            <a:r>
              <a:rPr lang="cs-CZ" dirty="0" err="1"/>
              <a:t>perspectival</a:t>
            </a:r>
            <a:r>
              <a:rPr lang="cs-CZ" dirty="0"/>
              <a:t> </a:t>
            </a:r>
            <a:r>
              <a:rPr lang="cs-CZ" dirty="0" err="1"/>
              <a:t>through</a:t>
            </a:r>
            <a:r>
              <a:rPr lang="cs-CZ" dirty="0"/>
              <a:t> and </a:t>
            </a:r>
            <a:r>
              <a:rPr lang="cs-CZ" dirty="0" err="1"/>
              <a:t>through</a:t>
            </a:r>
            <a:r>
              <a:rPr lang="cs-CZ" dirty="0" smtClean="0"/>
              <a:t>.</a:t>
            </a:r>
          </a:p>
          <a:p>
            <a:r>
              <a:rPr lang="cs-CZ" dirty="0">
                <a:solidFill>
                  <a:schemeClr val="accent2"/>
                </a:solidFill>
              </a:rPr>
              <a:t>Obraz </a:t>
            </a:r>
            <a:r>
              <a:rPr lang="cs-CZ" dirty="0" err="1">
                <a:solidFill>
                  <a:schemeClr val="accent2"/>
                </a:solidFill>
              </a:rPr>
              <a:t>skutočnosti</a:t>
            </a:r>
            <a:r>
              <a:rPr lang="cs-CZ" dirty="0">
                <a:solidFill>
                  <a:schemeClr val="accent2"/>
                </a:solidFill>
              </a:rPr>
              <a:t> tak </a:t>
            </a:r>
            <a:r>
              <a:rPr lang="cs-CZ" dirty="0" err="1">
                <a:solidFill>
                  <a:schemeClr val="accent2"/>
                </a:solidFill>
              </a:rPr>
              <a:t>pripomína</a:t>
            </a:r>
            <a:r>
              <a:rPr lang="cs-CZ" dirty="0">
                <a:solidFill>
                  <a:schemeClr val="accent2"/>
                </a:solidFill>
              </a:rPr>
              <a:t> </a:t>
            </a:r>
            <a:r>
              <a:rPr lang="cs-CZ" b="1" i="1" dirty="0" err="1">
                <a:solidFill>
                  <a:schemeClr val="accent2"/>
                </a:solidFill>
              </a:rPr>
              <a:t>diferenciálnu</a:t>
            </a:r>
            <a:r>
              <a:rPr lang="cs-CZ" b="1" i="1" dirty="0">
                <a:solidFill>
                  <a:schemeClr val="accent2"/>
                </a:solidFill>
              </a:rPr>
              <a:t> varietu</a:t>
            </a:r>
            <a:r>
              <a:rPr lang="cs-CZ" dirty="0">
                <a:solidFill>
                  <a:schemeClr val="accent2"/>
                </a:solidFill>
              </a:rPr>
              <a:t>, </a:t>
            </a:r>
            <a:r>
              <a:rPr lang="cs-CZ" dirty="0" smtClean="0">
                <a:solidFill>
                  <a:schemeClr val="accent2"/>
                </a:solidFill>
              </a:rPr>
              <a:t>objekt </a:t>
            </a:r>
            <a:r>
              <a:rPr lang="cs-CZ" dirty="0">
                <a:solidFill>
                  <a:schemeClr val="accent2"/>
                </a:solidFill>
              </a:rPr>
              <a:t>zadaný </a:t>
            </a:r>
            <a:r>
              <a:rPr lang="cs-CZ" dirty="0" err="1">
                <a:solidFill>
                  <a:schemeClr val="accent2"/>
                </a:solidFill>
              </a:rPr>
              <a:t>pomocou</a:t>
            </a:r>
            <a:r>
              <a:rPr lang="cs-CZ" dirty="0">
                <a:solidFill>
                  <a:schemeClr val="accent2"/>
                </a:solidFill>
              </a:rPr>
              <a:t> </a:t>
            </a:r>
            <a:r>
              <a:rPr lang="cs-CZ" dirty="0" err="1">
                <a:solidFill>
                  <a:schemeClr val="accent2"/>
                </a:solidFill>
              </a:rPr>
              <a:t>súboru</a:t>
            </a:r>
            <a:r>
              <a:rPr lang="cs-CZ" dirty="0">
                <a:solidFill>
                  <a:schemeClr val="accent2"/>
                </a:solidFill>
              </a:rPr>
              <a:t> </a:t>
            </a:r>
            <a:r>
              <a:rPr lang="cs-CZ" i="1" dirty="0" err="1">
                <a:solidFill>
                  <a:schemeClr val="accent2"/>
                </a:solidFill>
              </a:rPr>
              <a:t>máp</a:t>
            </a:r>
            <a:r>
              <a:rPr lang="cs-CZ" dirty="0">
                <a:solidFill>
                  <a:schemeClr val="accent2"/>
                </a:solidFill>
              </a:rPr>
              <a:t>. </a:t>
            </a:r>
            <a:r>
              <a:rPr lang="cs-CZ" dirty="0" err="1">
                <a:solidFill>
                  <a:schemeClr val="accent2"/>
                </a:solidFill>
              </a:rPr>
              <a:t>Príslušné</a:t>
            </a:r>
            <a:r>
              <a:rPr lang="cs-CZ" dirty="0">
                <a:solidFill>
                  <a:schemeClr val="accent2"/>
                </a:solidFill>
              </a:rPr>
              <a:t> mapy </a:t>
            </a:r>
            <a:r>
              <a:rPr lang="cs-CZ" dirty="0" err="1">
                <a:solidFill>
                  <a:schemeClr val="accent2"/>
                </a:solidFill>
              </a:rPr>
              <a:t>sa</a:t>
            </a:r>
            <a:r>
              <a:rPr lang="cs-CZ" dirty="0">
                <a:solidFill>
                  <a:schemeClr val="accent2"/>
                </a:solidFill>
              </a:rPr>
              <a:t> </a:t>
            </a:r>
            <a:r>
              <a:rPr lang="cs-CZ" dirty="0" err="1">
                <a:solidFill>
                  <a:schemeClr val="accent2"/>
                </a:solidFill>
              </a:rPr>
              <a:t>čiastočne</a:t>
            </a:r>
            <a:r>
              <a:rPr lang="cs-CZ" dirty="0">
                <a:solidFill>
                  <a:schemeClr val="accent2"/>
                </a:solidFill>
              </a:rPr>
              <a:t> </a:t>
            </a:r>
            <a:r>
              <a:rPr lang="cs-CZ" dirty="0" err="1">
                <a:solidFill>
                  <a:schemeClr val="accent2"/>
                </a:solidFill>
              </a:rPr>
              <a:t>prekrývajú</a:t>
            </a:r>
            <a:r>
              <a:rPr lang="cs-CZ" dirty="0">
                <a:solidFill>
                  <a:schemeClr val="accent2"/>
                </a:solidFill>
              </a:rPr>
              <a:t>, </a:t>
            </a:r>
            <a:r>
              <a:rPr lang="cs-CZ" dirty="0" err="1">
                <a:solidFill>
                  <a:schemeClr val="accent2"/>
                </a:solidFill>
              </a:rPr>
              <a:t>pričom</a:t>
            </a:r>
            <a:r>
              <a:rPr lang="cs-CZ" dirty="0">
                <a:solidFill>
                  <a:schemeClr val="accent2"/>
                </a:solidFill>
              </a:rPr>
              <a:t> v oblasti </a:t>
            </a:r>
            <a:r>
              <a:rPr lang="cs-CZ" dirty="0" err="1">
                <a:solidFill>
                  <a:schemeClr val="accent2"/>
                </a:solidFill>
              </a:rPr>
              <a:t>prekryvu</a:t>
            </a:r>
            <a:r>
              <a:rPr lang="cs-CZ" dirty="0">
                <a:solidFill>
                  <a:schemeClr val="accent2"/>
                </a:solidFill>
              </a:rPr>
              <a:t> </a:t>
            </a:r>
            <a:r>
              <a:rPr lang="cs-CZ" dirty="0" err="1">
                <a:solidFill>
                  <a:schemeClr val="accent2"/>
                </a:solidFill>
              </a:rPr>
              <a:t>existujú</a:t>
            </a:r>
            <a:r>
              <a:rPr lang="cs-CZ" dirty="0">
                <a:solidFill>
                  <a:schemeClr val="accent2"/>
                </a:solidFill>
              </a:rPr>
              <a:t> </a:t>
            </a:r>
            <a:r>
              <a:rPr lang="cs-CZ" dirty="0" err="1">
                <a:solidFill>
                  <a:schemeClr val="accent2"/>
                </a:solidFill>
              </a:rPr>
              <a:t>medzi</a:t>
            </a:r>
            <a:r>
              <a:rPr lang="cs-CZ" dirty="0">
                <a:solidFill>
                  <a:schemeClr val="accent2"/>
                </a:solidFill>
              </a:rPr>
              <a:t> nimi </a:t>
            </a:r>
            <a:r>
              <a:rPr lang="cs-CZ" dirty="0" err="1">
                <a:solidFill>
                  <a:schemeClr val="accent2"/>
                </a:solidFill>
              </a:rPr>
              <a:t>lokálne</a:t>
            </a:r>
            <a:r>
              <a:rPr lang="cs-CZ" dirty="0">
                <a:solidFill>
                  <a:schemeClr val="accent2"/>
                </a:solidFill>
              </a:rPr>
              <a:t> </a:t>
            </a:r>
            <a:r>
              <a:rPr lang="cs-CZ" i="1" dirty="0" err="1">
                <a:solidFill>
                  <a:schemeClr val="accent2"/>
                </a:solidFill>
              </a:rPr>
              <a:t>preklady</a:t>
            </a:r>
            <a:r>
              <a:rPr lang="cs-CZ" dirty="0">
                <a:solidFill>
                  <a:schemeClr val="accent2"/>
                </a:solidFill>
              </a:rPr>
              <a:t>, </a:t>
            </a:r>
            <a:r>
              <a:rPr lang="cs-CZ" dirty="0" err="1">
                <a:solidFill>
                  <a:schemeClr val="accent2"/>
                </a:solidFill>
              </a:rPr>
              <a:t>umožňujúce</a:t>
            </a:r>
            <a:r>
              <a:rPr lang="cs-CZ" dirty="0">
                <a:solidFill>
                  <a:schemeClr val="accent2"/>
                </a:solidFill>
              </a:rPr>
              <a:t> </a:t>
            </a:r>
            <a:r>
              <a:rPr lang="cs-CZ" dirty="0" err="1">
                <a:solidFill>
                  <a:schemeClr val="accent2"/>
                </a:solidFill>
              </a:rPr>
              <a:t>prejsť</a:t>
            </a:r>
            <a:r>
              <a:rPr lang="cs-CZ" dirty="0">
                <a:solidFill>
                  <a:schemeClr val="accent2"/>
                </a:solidFill>
              </a:rPr>
              <a:t> z jednej mapy na </a:t>
            </a:r>
            <a:r>
              <a:rPr lang="cs-CZ" dirty="0" err="1">
                <a:solidFill>
                  <a:schemeClr val="accent2"/>
                </a:solidFill>
              </a:rPr>
              <a:t>susednú</a:t>
            </a:r>
            <a:r>
              <a:rPr lang="cs-CZ" dirty="0">
                <a:solidFill>
                  <a:schemeClr val="accent2"/>
                </a:solidFill>
              </a:rPr>
              <a:t>. Neexistuje jedna mapa (jeden obraz, jedna </a:t>
            </a:r>
            <a:r>
              <a:rPr lang="cs-CZ" dirty="0" err="1">
                <a:solidFill>
                  <a:schemeClr val="accent2"/>
                </a:solidFill>
              </a:rPr>
              <a:t>reprezentácia</a:t>
            </a:r>
            <a:r>
              <a:rPr lang="cs-CZ" dirty="0">
                <a:solidFill>
                  <a:schemeClr val="accent2"/>
                </a:solidFill>
              </a:rPr>
              <a:t>, jeden jazyk, jedna </a:t>
            </a:r>
            <a:r>
              <a:rPr lang="cs-CZ" dirty="0" err="1">
                <a:solidFill>
                  <a:schemeClr val="accent2"/>
                </a:solidFill>
              </a:rPr>
              <a:t>teória</a:t>
            </a:r>
            <a:r>
              <a:rPr lang="cs-CZ" dirty="0">
                <a:solidFill>
                  <a:schemeClr val="accent2"/>
                </a:solidFill>
              </a:rPr>
              <a:t>), </a:t>
            </a:r>
            <a:r>
              <a:rPr lang="cs-CZ" dirty="0" err="1">
                <a:solidFill>
                  <a:schemeClr val="accent2"/>
                </a:solidFill>
              </a:rPr>
              <a:t>ktorá</a:t>
            </a:r>
            <a:r>
              <a:rPr lang="cs-CZ" dirty="0">
                <a:solidFill>
                  <a:schemeClr val="accent2"/>
                </a:solidFill>
              </a:rPr>
              <a:t> by dokázala </a:t>
            </a:r>
            <a:r>
              <a:rPr lang="cs-CZ" dirty="0" err="1">
                <a:solidFill>
                  <a:schemeClr val="accent2"/>
                </a:solidFill>
              </a:rPr>
              <a:t>zachytiť</a:t>
            </a:r>
            <a:r>
              <a:rPr lang="cs-CZ" dirty="0">
                <a:solidFill>
                  <a:schemeClr val="accent2"/>
                </a:solidFill>
              </a:rPr>
              <a:t> </a:t>
            </a:r>
            <a:r>
              <a:rPr lang="cs-CZ" dirty="0" err="1">
                <a:solidFill>
                  <a:schemeClr val="accent2"/>
                </a:solidFill>
              </a:rPr>
              <a:t>celú</a:t>
            </a:r>
            <a:r>
              <a:rPr lang="cs-CZ" dirty="0">
                <a:solidFill>
                  <a:schemeClr val="accent2"/>
                </a:solidFill>
              </a:rPr>
              <a:t> </a:t>
            </a:r>
            <a:r>
              <a:rPr lang="cs-CZ" dirty="0" err="1">
                <a:solidFill>
                  <a:schemeClr val="accent2"/>
                </a:solidFill>
              </a:rPr>
              <a:t>skutočnosť</a:t>
            </a:r>
            <a:r>
              <a:rPr lang="cs-CZ" dirty="0">
                <a:solidFill>
                  <a:schemeClr val="accent2"/>
                </a:solidFill>
              </a:rPr>
              <a:t>. </a:t>
            </a:r>
            <a:r>
              <a:rPr lang="cs-CZ" dirty="0" err="1">
                <a:solidFill>
                  <a:schemeClr val="accent2"/>
                </a:solidFill>
              </a:rPr>
              <a:t>Vzdialené</a:t>
            </a:r>
            <a:r>
              <a:rPr lang="cs-CZ" dirty="0">
                <a:solidFill>
                  <a:schemeClr val="accent2"/>
                </a:solidFill>
              </a:rPr>
              <a:t> mapy </a:t>
            </a:r>
            <a:r>
              <a:rPr lang="cs-CZ" dirty="0" err="1">
                <a:solidFill>
                  <a:schemeClr val="accent2"/>
                </a:solidFill>
              </a:rPr>
              <a:t>môžu</a:t>
            </a:r>
            <a:r>
              <a:rPr lang="cs-CZ" dirty="0">
                <a:solidFill>
                  <a:schemeClr val="accent2"/>
                </a:solidFill>
              </a:rPr>
              <a:t> byť </a:t>
            </a:r>
            <a:r>
              <a:rPr lang="cs-CZ" dirty="0" err="1">
                <a:solidFill>
                  <a:schemeClr val="accent2"/>
                </a:solidFill>
              </a:rPr>
              <a:t>dosť</a:t>
            </a:r>
            <a:r>
              <a:rPr lang="cs-CZ" dirty="0">
                <a:solidFill>
                  <a:schemeClr val="accent2"/>
                </a:solidFill>
              </a:rPr>
              <a:t> odlišné a nemusí </a:t>
            </a:r>
            <a:r>
              <a:rPr lang="cs-CZ" dirty="0" err="1">
                <a:solidFill>
                  <a:schemeClr val="accent2"/>
                </a:solidFill>
              </a:rPr>
              <a:t>medzi</a:t>
            </a:r>
            <a:r>
              <a:rPr lang="cs-CZ" dirty="0">
                <a:solidFill>
                  <a:schemeClr val="accent2"/>
                </a:solidFill>
              </a:rPr>
              <a:t> nimi </a:t>
            </a:r>
            <a:r>
              <a:rPr lang="cs-CZ" dirty="0" err="1">
                <a:solidFill>
                  <a:schemeClr val="accent2"/>
                </a:solidFill>
              </a:rPr>
              <a:t>existovať</a:t>
            </a:r>
            <a:r>
              <a:rPr lang="cs-CZ" dirty="0">
                <a:solidFill>
                  <a:schemeClr val="accent2"/>
                </a:solidFill>
              </a:rPr>
              <a:t> </a:t>
            </a:r>
            <a:r>
              <a:rPr lang="cs-CZ" dirty="0" err="1">
                <a:solidFill>
                  <a:schemeClr val="accent2"/>
                </a:solidFill>
              </a:rPr>
              <a:t>priamy</a:t>
            </a:r>
            <a:r>
              <a:rPr lang="cs-CZ" dirty="0">
                <a:solidFill>
                  <a:schemeClr val="accent2"/>
                </a:solidFill>
              </a:rPr>
              <a:t> </a:t>
            </a:r>
            <a:r>
              <a:rPr lang="cs-CZ" dirty="0" err="1">
                <a:solidFill>
                  <a:schemeClr val="accent2"/>
                </a:solidFill>
              </a:rPr>
              <a:t>preklad</a:t>
            </a:r>
            <a:r>
              <a:rPr lang="cs-CZ" dirty="0">
                <a:solidFill>
                  <a:schemeClr val="accent2"/>
                </a:solidFill>
              </a:rPr>
              <a:t>. Obraz </a:t>
            </a:r>
            <a:r>
              <a:rPr lang="cs-CZ" dirty="0" err="1">
                <a:solidFill>
                  <a:schemeClr val="accent2"/>
                </a:solidFill>
              </a:rPr>
              <a:t>skutočnosti</a:t>
            </a:r>
            <a:r>
              <a:rPr lang="cs-CZ" dirty="0">
                <a:solidFill>
                  <a:schemeClr val="accent2"/>
                </a:solidFill>
              </a:rPr>
              <a:t> je daný až </a:t>
            </a:r>
            <a:r>
              <a:rPr lang="cs-CZ" dirty="0" err="1">
                <a:solidFill>
                  <a:schemeClr val="accent2"/>
                </a:solidFill>
              </a:rPr>
              <a:t>pomocou</a:t>
            </a:r>
            <a:r>
              <a:rPr lang="cs-CZ" dirty="0">
                <a:solidFill>
                  <a:schemeClr val="accent2"/>
                </a:solidFill>
              </a:rPr>
              <a:t> </a:t>
            </a:r>
            <a:r>
              <a:rPr lang="cs-CZ" dirty="0" err="1">
                <a:solidFill>
                  <a:schemeClr val="accent2"/>
                </a:solidFill>
              </a:rPr>
              <a:t>všetkých</a:t>
            </a:r>
            <a:r>
              <a:rPr lang="cs-CZ" dirty="0">
                <a:solidFill>
                  <a:schemeClr val="accent2"/>
                </a:solidFill>
              </a:rPr>
              <a:t> </a:t>
            </a:r>
            <a:r>
              <a:rPr lang="cs-CZ" dirty="0" err="1">
                <a:solidFill>
                  <a:schemeClr val="accent2"/>
                </a:solidFill>
              </a:rPr>
              <a:t>máp</a:t>
            </a:r>
            <a:r>
              <a:rPr lang="cs-CZ" dirty="0">
                <a:solidFill>
                  <a:schemeClr val="accent2"/>
                </a:solidFill>
              </a:rPr>
              <a:t> </a:t>
            </a:r>
            <a:r>
              <a:rPr lang="cs-CZ" dirty="0" err="1">
                <a:solidFill>
                  <a:schemeClr val="accent2"/>
                </a:solidFill>
              </a:rPr>
              <a:t>súboru</a:t>
            </a:r>
            <a:r>
              <a:rPr lang="cs-CZ" dirty="0">
                <a:solidFill>
                  <a:schemeClr val="accent2"/>
                </a:solidFill>
              </a:rPr>
              <a:t>, </a:t>
            </a:r>
            <a:r>
              <a:rPr lang="cs-CZ" dirty="0" err="1">
                <a:solidFill>
                  <a:schemeClr val="accent2"/>
                </a:solidFill>
              </a:rPr>
              <a:t>ktorý</a:t>
            </a:r>
            <a:r>
              <a:rPr lang="cs-CZ" dirty="0">
                <a:solidFill>
                  <a:schemeClr val="accent2"/>
                </a:solidFill>
              </a:rPr>
              <a:t> </a:t>
            </a:r>
            <a:r>
              <a:rPr lang="cs-CZ" dirty="0" err="1">
                <a:solidFill>
                  <a:schemeClr val="accent2"/>
                </a:solidFill>
              </a:rPr>
              <a:t>sa</a:t>
            </a:r>
            <a:r>
              <a:rPr lang="cs-CZ" dirty="0">
                <a:solidFill>
                  <a:schemeClr val="accent2"/>
                </a:solidFill>
              </a:rPr>
              <a:t> </a:t>
            </a:r>
            <a:r>
              <a:rPr lang="cs-CZ" dirty="0" err="1">
                <a:solidFill>
                  <a:schemeClr val="accent2"/>
                </a:solidFill>
              </a:rPr>
              <a:t>nazýva</a:t>
            </a:r>
            <a:r>
              <a:rPr lang="cs-CZ" dirty="0">
                <a:solidFill>
                  <a:schemeClr val="accent2"/>
                </a:solidFill>
              </a:rPr>
              <a:t> </a:t>
            </a:r>
            <a:r>
              <a:rPr lang="cs-CZ" i="1" dirty="0">
                <a:solidFill>
                  <a:schemeClr val="accent2"/>
                </a:solidFill>
              </a:rPr>
              <a:t>atlas</a:t>
            </a:r>
            <a:r>
              <a:rPr lang="cs-CZ" dirty="0">
                <a:solidFill>
                  <a:schemeClr val="accent2"/>
                </a:solidFill>
              </a:rPr>
              <a:t>. </a:t>
            </a:r>
            <a:r>
              <a:rPr lang="cs-CZ" dirty="0" smtClean="0">
                <a:solidFill>
                  <a:schemeClr val="accent2"/>
                </a:solidFill>
              </a:rPr>
              <a:t>(37</a:t>
            </a:r>
            <a:r>
              <a:rPr lang="cs-CZ" dirty="0">
                <a:solidFill>
                  <a:schemeClr val="accent2"/>
                </a:solidFill>
              </a:rPr>
              <a:t>)</a:t>
            </a:r>
          </a:p>
        </p:txBody>
      </p:sp>
    </p:spTree>
    <p:extLst>
      <p:ext uri="{BB962C8B-B14F-4D97-AF65-F5344CB8AC3E}">
        <p14:creationId xmlns:p14="http://schemas.microsoft.com/office/powerpoint/2010/main" val="4189609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IR x VR</a:t>
            </a:r>
            <a:endParaRPr lang="cs-CZ" dirty="0"/>
          </a:p>
        </p:txBody>
      </p:sp>
      <p:sp>
        <p:nvSpPr>
          <p:cNvPr id="3" name="Zástupný symbol pro obsah 2"/>
          <p:cNvSpPr>
            <a:spLocks noGrp="1"/>
          </p:cNvSpPr>
          <p:nvPr>
            <p:ph idx="1"/>
          </p:nvPr>
        </p:nvSpPr>
        <p:spPr/>
        <p:txBody>
          <a:bodyPr/>
          <a:lstStyle/>
          <a:p>
            <a:pPr lvl="0"/>
            <a:r>
              <a:rPr lang="cs-CZ" dirty="0"/>
              <a:t>existuje </a:t>
            </a:r>
            <a:r>
              <a:rPr lang="cs-CZ" b="1" i="1" dirty="0" err="1"/>
              <a:t>ireducibilná</a:t>
            </a:r>
            <a:r>
              <a:rPr lang="cs-CZ" b="1" i="1" dirty="0"/>
              <a:t> pluralita </a:t>
            </a:r>
            <a:r>
              <a:rPr lang="cs-CZ" b="1" i="1" dirty="0" err="1"/>
              <a:t>rôznych</a:t>
            </a:r>
            <a:r>
              <a:rPr lang="cs-CZ" b="1" i="1" dirty="0"/>
              <a:t> </a:t>
            </a:r>
            <a:r>
              <a:rPr lang="cs-CZ" b="1" i="1" dirty="0" err="1"/>
              <a:t>sád</a:t>
            </a:r>
            <a:r>
              <a:rPr lang="cs-CZ" b="1" i="1" dirty="0"/>
              <a:t> </a:t>
            </a:r>
            <a:r>
              <a:rPr lang="cs-CZ" b="1" i="1" dirty="0" err="1"/>
              <a:t>nástrojov</a:t>
            </a:r>
            <a:r>
              <a:rPr lang="cs-CZ" dirty="0"/>
              <a:t> (</a:t>
            </a:r>
            <a:r>
              <a:rPr lang="cs-CZ" dirty="0" err="1"/>
              <a:t>alebo</a:t>
            </a:r>
            <a:r>
              <a:rPr lang="cs-CZ" dirty="0"/>
              <a:t> </a:t>
            </a:r>
            <a:r>
              <a:rPr lang="cs-CZ" dirty="0" err="1"/>
              <a:t>inštrumentálnych</a:t>
            </a:r>
            <a:r>
              <a:rPr lang="cs-CZ" dirty="0"/>
              <a:t> praxí), z </a:t>
            </a:r>
            <a:r>
              <a:rPr lang="cs-CZ" dirty="0" err="1"/>
              <a:t>ktorých</a:t>
            </a:r>
            <a:r>
              <a:rPr lang="cs-CZ" dirty="0"/>
              <a:t> každá </a:t>
            </a:r>
            <a:r>
              <a:rPr lang="cs-CZ" dirty="0" err="1"/>
              <a:t>otvára</a:t>
            </a:r>
            <a:r>
              <a:rPr lang="cs-CZ" dirty="0"/>
              <a:t> odlišný </a:t>
            </a:r>
            <a:r>
              <a:rPr lang="cs-CZ" dirty="0" err="1"/>
              <a:t>prístup</a:t>
            </a:r>
            <a:r>
              <a:rPr lang="cs-CZ" dirty="0"/>
              <a:t> ku </a:t>
            </a:r>
            <a:r>
              <a:rPr lang="cs-CZ" dirty="0" err="1" smtClean="0"/>
              <a:t>skutočnosti</a:t>
            </a:r>
            <a:r>
              <a:rPr lang="cs-CZ" dirty="0" smtClean="0"/>
              <a:t> …</a:t>
            </a:r>
            <a:endParaRPr lang="cs-CZ" dirty="0"/>
          </a:p>
        </p:txBody>
      </p:sp>
    </p:spTree>
    <p:extLst>
      <p:ext uri="{BB962C8B-B14F-4D97-AF65-F5344CB8AC3E}">
        <p14:creationId xmlns:p14="http://schemas.microsoft.com/office/powerpoint/2010/main" val="85759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IR x VR</a:t>
            </a:r>
            <a:endParaRPr lang="cs-CZ" dirty="0"/>
          </a:p>
        </p:txBody>
      </p:sp>
      <p:sp>
        <p:nvSpPr>
          <p:cNvPr id="3" name="Zástupný symbol pro obsah 2"/>
          <p:cNvSpPr>
            <a:spLocks noGrp="1"/>
          </p:cNvSpPr>
          <p:nvPr>
            <p:ph idx="1"/>
          </p:nvPr>
        </p:nvSpPr>
        <p:spPr/>
        <p:txBody>
          <a:bodyPr>
            <a:normAutofit lnSpcReduction="10000"/>
          </a:bodyPr>
          <a:lstStyle/>
          <a:p>
            <a:pPr lvl="0"/>
            <a:r>
              <a:rPr lang="cs-CZ" dirty="0" err="1"/>
              <a:t>Inštrumentálny</a:t>
            </a:r>
            <a:r>
              <a:rPr lang="cs-CZ" dirty="0"/>
              <a:t> realista </a:t>
            </a:r>
            <a:r>
              <a:rPr lang="cs-CZ" dirty="0" err="1"/>
              <a:t>sa</a:t>
            </a:r>
            <a:r>
              <a:rPr lang="cs-CZ" dirty="0"/>
              <a:t> naproti tomu </a:t>
            </a:r>
            <a:r>
              <a:rPr lang="cs-CZ" dirty="0" err="1"/>
              <a:t>domnieva</a:t>
            </a:r>
            <a:r>
              <a:rPr lang="cs-CZ" dirty="0"/>
              <a:t>, že naše </a:t>
            </a:r>
            <a:r>
              <a:rPr lang="cs-CZ" dirty="0" err="1"/>
              <a:t>poznanie</a:t>
            </a:r>
            <a:r>
              <a:rPr lang="cs-CZ" dirty="0"/>
              <a:t> </a:t>
            </a:r>
            <a:r>
              <a:rPr lang="cs-CZ" dirty="0" err="1"/>
              <a:t>ešte</a:t>
            </a:r>
            <a:r>
              <a:rPr lang="cs-CZ" dirty="0"/>
              <a:t> </a:t>
            </a:r>
            <a:r>
              <a:rPr lang="cs-CZ" dirty="0" err="1"/>
              <a:t>nedosiahlo</a:t>
            </a:r>
            <a:r>
              <a:rPr lang="cs-CZ" dirty="0"/>
              <a:t> stupeň </a:t>
            </a:r>
            <a:r>
              <a:rPr lang="cs-CZ" dirty="0" err="1"/>
              <a:t>zavŕšenosti</a:t>
            </a:r>
            <a:r>
              <a:rPr lang="cs-CZ" dirty="0"/>
              <a:t> a </a:t>
            </a:r>
            <a:r>
              <a:rPr lang="cs-CZ" dirty="0" err="1"/>
              <a:t>teórie</a:t>
            </a:r>
            <a:r>
              <a:rPr lang="cs-CZ" dirty="0"/>
              <a:t> </a:t>
            </a:r>
            <a:r>
              <a:rPr lang="cs-CZ" dirty="0" err="1"/>
              <a:t>súčasnej</a:t>
            </a:r>
            <a:r>
              <a:rPr lang="cs-CZ" dirty="0"/>
              <a:t> </a:t>
            </a:r>
            <a:r>
              <a:rPr lang="cs-CZ" dirty="0" err="1"/>
              <a:t>vedy</a:t>
            </a:r>
            <a:r>
              <a:rPr lang="cs-CZ" dirty="0"/>
              <a:t> je </a:t>
            </a:r>
            <a:r>
              <a:rPr lang="cs-CZ" dirty="0" err="1"/>
              <a:t>treba</a:t>
            </a:r>
            <a:r>
              <a:rPr lang="cs-CZ" dirty="0"/>
              <a:t> </a:t>
            </a:r>
            <a:r>
              <a:rPr lang="cs-CZ" dirty="0" err="1"/>
              <a:t>považovať</a:t>
            </a:r>
            <a:r>
              <a:rPr lang="cs-CZ" dirty="0"/>
              <a:t> za </a:t>
            </a:r>
            <a:r>
              <a:rPr lang="cs-CZ" dirty="0" err="1"/>
              <a:t>teórie</a:t>
            </a:r>
            <a:r>
              <a:rPr lang="cs-CZ" dirty="0"/>
              <a:t>, </a:t>
            </a:r>
            <a:r>
              <a:rPr lang="cs-CZ" dirty="0" err="1"/>
              <a:t>ktoré</a:t>
            </a:r>
            <a:r>
              <a:rPr lang="cs-CZ" dirty="0"/>
              <a:t> </a:t>
            </a:r>
            <a:r>
              <a:rPr lang="cs-CZ" dirty="0" err="1"/>
              <a:t>budú</a:t>
            </a:r>
            <a:r>
              <a:rPr lang="cs-CZ" dirty="0"/>
              <a:t> v </a:t>
            </a:r>
            <a:r>
              <a:rPr lang="cs-CZ" dirty="0" err="1"/>
              <a:t>budúcnosti</a:t>
            </a:r>
            <a:r>
              <a:rPr lang="cs-CZ" dirty="0"/>
              <a:t> </a:t>
            </a:r>
            <a:r>
              <a:rPr lang="cs-CZ" dirty="0" err="1"/>
              <a:t>prekonané</a:t>
            </a:r>
            <a:r>
              <a:rPr lang="cs-CZ" dirty="0"/>
              <a:t> lepšími</a:t>
            </a:r>
            <a:r>
              <a:rPr lang="cs-CZ" dirty="0" smtClean="0"/>
              <a:t>.</a:t>
            </a:r>
          </a:p>
          <a:p>
            <a:pPr lvl="0"/>
            <a:r>
              <a:rPr lang="cs-CZ" dirty="0" err="1" smtClean="0"/>
              <a:t>Preto</a:t>
            </a:r>
            <a:r>
              <a:rPr lang="cs-CZ" dirty="0" smtClean="0"/>
              <a:t> </a:t>
            </a:r>
            <a:r>
              <a:rPr lang="cs-CZ" dirty="0" err="1"/>
              <a:t>medzi</a:t>
            </a:r>
            <a:r>
              <a:rPr lang="cs-CZ" dirty="0"/>
              <a:t> </a:t>
            </a:r>
            <a:r>
              <a:rPr lang="cs-CZ" dirty="0" err="1"/>
              <a:t>teóriami</a:t>
            </a:r>
            <a:r>
              <a:rPr lang="cs-CZ" dirty="0"/>
              <a:t> </a:t>
            </a:r>
            <a:r>
              <a:rPr lang="cs-CZ" dirty="0" err="1"/>
              <a:t>súčasnej</a:t>
            </a:r>
            <a:r>
              <a:rPr lang="cs-CZ" dirty="0"/>
              <a:t> a </a:t>
            </a:r>
            <a:r>
              <a:rPr lang="cs-CZ" dirty="0" err="1"/>
              <a:t>minulej</a:t>
            </a:r>
            <a:r>
              <a:rPr lang="cs-CZ" dirty="0"/>
              <a:t> </a:t>
            </a:r>
            <a:r>
              <a:rPr lang="cs-CZ" dirty="0" err="1"/>
              <a:t>vedy</a:t>
            </a:r>
            <a:r>
              <a:rPr lang="cs-CZ" dirty="0"/>
              <a:t> neexistuje </a:t>
            </a:r>
            <a:r>
              <a:rPr lang="cs-CZ" dirty="0" err="1"/>
              <a:t>žiadny</a:t>
            </a:r>
            <a:r>
              <a:rPr lang="cs-CZ" dirty="0"/>
              <a:t> </a:t>
            </a:r>
            <a:r>
              <a:rPr lang="cs-CZ" dirty="0" err="1"/>
              <a:t>zásadný</a:t>
            </a:r>
            <a:r>
              <a:rPr lang="cs-CZ" dirty="0"/>
              <a:t> </a:t>
            </a:r>
            <a:r>
              <a:rPr lang="cs-CZ" dirty="0" err="1"/>
              <a:t>rozdiel</a:t>
            </a:r>
            <a:r>
              <a:rPr lang="cs-CZ" dirty="0"/>
              <a:t>, a </a:t>
            </a:r>
            <a:r>
              <a:rPr lang="cs-CZ" dirty="0" err="1"/>
              <a:t>preto</a:t>
            </a:r>
            <a:r>
              <a:rPr lang="cs-CZ" dirty="0"/>
              <a:t> by </a:t>
            </a:r>
            <a:r>
              <a:rPr lang="cs-CZ" dirty="0" err="1"/>
              <a:t>mali</a:t>
            </a:r>
            <a:r>
              <a:rPr lang="cs-CZ" dirty="0"/>
              <a:t> byť považované </a:t>
            </a:r>
            <a:r>
              <a:rPr lang="cs-CZ" dirty="0" err="1"/>
              <a:t>vo</a:t>
            </a:r>
            <a:r>
              <a:rPr lang="cs-CZ" dirty="0"/>
              <a:t> </a:t>
            </a:r>
            <a:r>
              <a:rPr lang="cs-CZ" dirty="0" err="1"/>
              <a:t>viacerých</a:t>
            </a:r>
            <a:r>
              <a:rPr lang="cs-CZ" dirty="0"/>
              <a:t> </a:t>
            </a:r>
            <a:r>
              <a:rPr lang="cs-CZ" dirty="0" err="1"/>
              <a:t>ohľadoch</a:t>
            </a:r>
            <a:r>
              <a:rPr lang="cs-CZ" dirty="0"/>
              <a:t> za rovnocenné</a:t>
            </a:r>
            <a:r>
              <a:rPr lang="cs-CZ" dirty="0" smtClean="0"/>
              <a:t>.</a:t>
            </a:r>
            <a:endParaRPr lang="cs-CZ" dirty="0"/>
          </a:p>
          <a:p>
            <a:endParaRPr lang="cs-CZ" dirty="0"/>
          </a:p>
        </p:txBody>
      </p:sp>
    </p:spTree>
    <p:extLst>
      <p:ext uri="{BB962C8B-B14F-4D97-AF65-F5344CB8AC3E}">
        <p14:creationId xmlns:p14="http://schemas.microsoft.com/office/powerpoint/2010/main" val="1579445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lstStyle/>
          <a:p>
            <a:pPr lvl="0"/>
            <a:r>
              <a:rPr lang="cs-CZ" dirty="0" smtClean="0"/>
              <a:t>(Kvasz IR)</a:t>
            </a:r>
            <a:r>
              <a:rPr lang="cs-CZ" dirty="0" smtClean="0"/>
              <a:t>… neexistuje </a:t>
            </a:r>
            <a:r>
              <a:rPr lang="cs-CZ" dirty="0" err="1"/>
              <a:t>žiadny</a:t>
            </a:r>
            <a:r>
              <a:rPr lang="cs-CZ" dirty="0"/>
              <a:t> </a:t>
            </a:r>
            <a:r>
              <a:rPr lang="cs-CZ" dirty="0" err="1"/>
              <a:t>jav</a:t>
            </a:r>
            <a:r>
              <a:rPr lang="cs-CZ" dirty="0"/>
              <a:t>, podobný </a:t>
            </a:r>
            <a:r>
              <a:rPr lang="cs-CZ" dirty="0" err="1"/>
              <a:t>pumpovaniu</a:t>
            </a:r>
            <a:r>
              <a:rPr lang="cs-CZ" dirty="0"/>
              <a:t> vody z banských </a:t>
            </a:r>
            <a:r>
              <a:rPr lang="cs-CZ" dirty="0" err="1"/>
              <a:t>šácht</a:t>
            </a:r>
            <a:r>
              <a:rPr lang="cs-CZ" dirty="0"/>
              <a:t>, </a:t>
            </a:r>
            <a:r>
              <a:rPr lang="cs-CZ" dirty="0" err="1"/>
              <a:t>ktorý</a:t>
            </a:r>
            <a:r>
              <a:rPr lang="cs-CZ" dirty="0"/>
              <a:t> by nás </a:t>
            </a:r>
            <a:r>
              <a:rPr lang="cs-CZ" dirty="0" err="1"/>
              <a:t>mohol</a:t>
            </a:r>
            <a:r>
              <a:rPr lang="cs-CZ" dirty="0"/>
              <a:t> </a:t>
            </a:r>
            <a:r>
              <a:rPr lang="cs-CZ" dirty="0" err="1"/>
              <a:t>naviesť</a:t>
            </a:r>
            <a:r>
              <a:rPr lang="cs-CZ" dirty="0"/>
              <a:t> na </a:t>
            </a:r>
            <a:r>
              <a:rPr lang="cs-CZ" dirty="0" err="1"/>
              <a:t>existenciu</a:t>
            </a:r>
            <a:r>
              <a:rPr lang="cs-CZ" dirty="0"/>
              <a:t> </a:t>
            </a:r>
            <a:r>
              <a:rPr lang="cs-CZ" dirty="0" err="1"/>
              <a:t>gravitačných</a:t>
            </a:r>
            <a:r>
              <a:rPr lang="cs-CZ" dirty="0"/>
              <a:t> </a:t>
            </a:r>
            <a:r>
              <a:rPr lang="cs-CZ" dirty="0" err="1"/>
              <a:t>síl</a:t>
            </a:r>
            <a:r>
              <a:rPr lang="cs-CZ" dirty="0"/>
              <a:t>, </a:t>
            </a:r>
            <a:r>
              <a:rPr lang="cs-CZ" dirty="0" err="1"/>
              <a:t>pôsobiacich</a:t>
            </a:r>
            <a:r>
              <a:rPr lang="cs-CZ" dirty="0"/>
              <a:t> </a:t>
            </a:r>
            <a:r>
              <a:rPr lang="cs-CZ" dirty="0" err="1"/>
              <a:t>medzi</a:t>
            </a:r>
            <a:r>
              <a:rPr lang="cs-CZ" dirty="0"/>
              <a:t> makroskopickými </a:t>
            </a:r>
            <a:r>
              <a:rPr lang="cs-CZ" dirty="0" err="1" smtClean="0"/>
              <a:t>telesami</a:t>
            </a:r>
            <a:r>
              <a:rPr lang="cs-CZ" dirty="0" smtClean="0"/>
              <a:t> …</a:t>
            </a:r>
          </a:p>
          <a:p>
            <a:pPr lvl="0"/>
            <a:r>
              <a:rPr lang="cs-CZ" dirty="0" smtClean="0"/>
              <a:t>A padající jablko není projevem takové síly? </a:t>
            </a:r>
            <a:endParaRPr lang="cs-CZ" dirty="0"/>
          </a:p>
        </p:txBody>
      </p:sp>
    </p:spTree>
    <p:extLst>
      <p:ext uri="{BB962C8B-B14F-4D97-AF65-F5344CB8AC3E}">
        <p14:creationId xmlns:p14="http://schemas.microsoft.com/office/powerpoint/2010/main" val="3665475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Instrumentální </a:t>
            </a:r>
            <a:r>
              <a:rPr lang="cs-CZ" dirty="0" smtClean="0"/>
              <a:t>realismus?</a:t>
            </a:r>
            <a:endParaRPr lang="cs-CZ" dirty="0"/>
          </a:p>
        </p:txBody>
      </p:sp>
      <p:sp>
        <p:nvSpPr>
          <p:cNvPr id="3" name="Zástupný symbol pro obsah 2"/>
          <p:cNvSpPr>
            <a:spLocks noGrp="1"/>
          </p:cNvSpPr>
          <p:nvPr>
            <p:ph idx="1"/>
          </p:nvPr>
        </p:nvSpPr>
        <p:spPr/>
        <p:txBody>
          <a:bodyPr>
            <a:normAutofit fontScale="77500" lnSpcReduction="20000"/>
          </a:bodyPr>
          <a:lstStyle/>
          <a:p>
            <a:pPr lvl="0"/>
            <a:r>
              <a:rPr lang="cs-CZ" dirty="0"/>
              <a:t>Co je realismus?</a:t>
            </a:r>
          </a:p>
          <a:p>
            <a:pPr lvl="0"/>
            <a:r>
              <a:rPr lang="cs-CZ" dirty="0"/>
              <a:t>Co je instrumentalismus?</a:t>
            </a:r>
          </a:p>
          <a:p>
            <a:pPr lvl="0"/>
            <a:r>
              <a:rPr lang="cs-CZ" dirty="0"/>
              <a:t>Co je instrumentální realismus</a:t>
            </a:r>
            <a:r>
              <a:rPr lang="cs-CZ" dirty="0" smtClean="0"/>
              <a:t>?</a:t>
            </a:r>
          </a:p>
          <a:p>
            <a:pPr lvl="1"/>
            <a:r>
              <a:rPr lang="sk-SK" dirty="0"/>
              <a:t>cieľ vypracovať realistický výklad matematiky</a:t>
            </a:r>
            <a:endParaRPr lang="sk-SK" dirty="0" smtClean="0"/>
          </a:p>
          <a:p>
            <a:pPr lvl="1"/>
            <a:r>
              <a:rPr lang="sk-SK" dirty="0" smtClean="0"/>
              <a:t>inštrumentálny </a:t>
            </a:r>
            <a:r>
              <a:rPr lang="sk-SK" dirty="0"/>
              <a:t>realizmus vo fyzike </a:t>
            </a:r>
            <a:r>
              <a:rPr lang="sk-SK" dirty="0" smtClean="0"/>
              <a:t>nie je samozrejmý</a:t>
            </a:r>
          </a:p>
          <a:p>
            <a:pPr lvl="1"/>
            <a:r>
              <a:rPr lang="sk-SK" dirty="0"/>
              <a:t>pozícia potom pôsobila ako kolísanie medzi realizmom a </a:t>
            </a:r>
            <a:r>
              <a:rPr lang="sk-SK" dirty="0" err="1"/>
              <a:t>antirealizmom</a:t>
            </a:r>
            <a:r>
              <a:rPr lang="sk-SK" dirty="0"/>
              <a:t> (Peregrin), ako druh interného realizmu (Bánovský), alebo ako </a:t>
            </a:r>
            <a:r>
              <a:rPr lang="sk-SK" dirty="0" err="1"/>
              <a:t>antirealizmus</a:t>
            </a:r>
            <a:r>
              <a:rPr lang="sk-SK" dirty="0"/>
              <a:t> (Labuda</a:t>
            </a:r>
            <a:r>
              <a:rPr lang="sk-SK" dirty="0" smtClean="0"/>
              <a:t>)</a:t>
            </a:r>
          </a:p>
          <a:p>
            <a:pPr lvl="1"/>
            <a:r>
              <a:rPr lang="sk-SK" i="1" dirty="0"/>
              <a:t>Inštrumentálny realizmus</a:t>
            </a:r>
            <a:r>
              <a:rPr lang="sk-SK" dirty="0"/>
              <a:t> možno považovať za strednú pozíciu medzi </a:t>
            </a:r>
            <a:r>
              <a:rPr lang="sk-SK" b="1" i="1" dirty="0"/>
              <a:t>obyčajným, robustným, alebo priamočiarym </a:t>
            </a:r>
            <a:r>
              <a:rPr lang="sk-SK" b="1" i="1" dirty="0" smtClean="0"/>
              <a:t>realizmom (ORP) </a:t>
            </a:r>
            <a:r>
              <a:rPr lang="sk-SK" dirty="0"/>
              <a:t>a </a:t>
            </a:r>
            <a:r>
              <a:rPr lang="sk-SK" b="1" i="1" dirty="0"/>
              <a:t>vedeckým </a:t>
            </a:r>
            <a:r>
              <a:rPr lang="sk-SK" b="1" i="1" dirty="0" smtClean="0"/>
              <a:t>realizmom.</a:t>
            </a:r>
            <a:endParaRPr lang="sk-SK" dirty="0" smtClean="0"/>
          </a:p>
          <a:p>
            <a:pPr lvl="1"/>
            <a:r>
              <a:rPr lang="cs-CZ" dirty="0" smtClean="0"/>
              <a:t>Tedy nejedná se o střední </a:t>
            </a:r>
            <a:r>
              <a:rPr lang="cs-CZ" dirty="0"/>
              <a:t>pozici mezi realismem a </a:t>
            </a:r>
            <a:r>
              <a:rPr lang="cs-CZ" dirty="0" smtClean="0"/>
              <a:t>instrumentalismem?</a:t>
            </a:r>
            <a:endParaRPr lang="cs-CZ" dirty="0"/>
          </a:p>
        </p:txBody>
      </p:sp>
    </p:spTree>
    <p:extLst>
      <p:ext uri="{BB962C8B-B14F-4D97-AF65-F5344CB8AC3E}">
        <p14:creationId xmlns:p14="http://schemas.microsoft.com/office/powerpoint/2010/main" val="1764242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a:xfrm>
            <a:off x="457200" y="1600200"/>
            <a:ext cx="8229600" cy="4925144"/>
          </a:xfrm>
        </p:spPr>
        <p:txBody>
          <a:bodyPr>
            <a:normAutofit fontScale="77500" lnSpcReduction="20000"/>
          </a:bodyPr>
          <a:lstStyle/>
          <a:p>
            <a:r>
              <a:rPr lang="cs-CZ" dirty="0" err="1"/>
              <a:t>Vedecký</a:t>
            </a:r>
            <a:r>
              <a:rPr lang="cs-CZ" dirty="0"/>
              <a:t> realizmus by </a:t>
            </a:r>
            <a:r>
              <a:rPr lang="cs-CZ" dirty="0" err="1"/>
              <a:t>mal</a:t>
            </a:r>
            <a:r>
              <a:rPr lang="cs-CZ" dirty="0"/>
              <a:t> byť z </a:t>
            </a:r>
            <a:r>
              <a:rPr lang="cs-CZ" dirty="0" err="1"/>
              <a:t>hľadiska</a:t>
            </a:r>
            <a:r>
              <a:rPr lang="cs-CZ" dirty="0"/>
              <a:t> </a:t>
            </a:r>
            <a:r>
              <a:rPr lang="cs-CZ" dirty="0" err="1"/>
              <a:t>inštrumentálneho</a:t>
            </a:r>
            <a:r>
              <a:rPr lang="cs-CZ" dirty="0"/>
              <a:t> realizmu opravený v tom </a:t>
            </a:r>
            <a:r>
              <a:rPr lang="cs-CZ" dirty="0" err="1"/>
              <a:t>zmysle</a:t>
            </a:r>
            <a:r>
              <a:rPr lang="cs-CZ" dirty="0"/>
              <a:t>, že ontologické </a:t>
            </a:r>
            <a:r>
              <a:rPr lang="cs-CZ" i="1" dirty="0" err="1"/>
              <a:t>posity</a:t>
            </a:r>
            <a:r>
              <a:rPr lang="cs-CZ" dirty="0"/>
              <a:t> našich </a:t>
            </a:r>
            <a:r>
              <a:rPr lang="cs-CZ" dirty="0" err="1"/>
              <a:t>vedeckých</a:t>
            </a:r>
            <a:r>
              <a:rPr lang="cs-CZ" dirty="0"/>
              <a:t> </a:t>
            </a:r>
            <a:r>
              <a:rPr lang="cs-CZ" dirty="0" err="1"/>
              <a:t>teórií</a:t>
            </a:r>
            <a:r>
              <a:rPr lang="cs-CZ" dirty="0"/>
              <a:t>, </a:t>
            </a:r>
            <a:r>
              <a:rPr lang="cs-CZ" dirty="0" err="1"/>
              <a:t>ktoré</a:t>
            </a:r>
            <a:r>
              <a:rPr lang="cs-CZ" dirty="0"/>
              <a:t> </a:t>
            </a:r>
            <a:r>
              <a:rPr lang="cs-CZ" dirty="0" err="1"/>
              <a:t>majú</a:t>
            </a:r>
            <a:r>
              <a:rPr lang="cs-CZ" dirty="0"/>
              <a:t> podobu </a:t>
            </a:r>
            <a:r>
              <a:rPr lang="cs-CZ" dirty="0" err="1"/>
              <a:t>dištinkcií</a:t>
            </a:r>
            <a:r>
              <a:rPr lang="cs-CZ" dirty="0"/>
              <a:t> (na </a:t>
            </a:r>
            <a:r>
              <a:rPr lang="cs-CZ" dirty="0" err="1"/>
              <a:t>rozdiel</a:t>
            </a:r>
            <a:r>
              <a:rPr lang="cs-CZ" dirty="0"/>
              <a:t> od </a:t>
            </a:r>
            <a:r>
              <a:rPr lang="cs-CZ" dirty="0" err="1"/>
              <a:t>substancií</a:t>
            </a:r>
            <a:r>
              <a:rPr lang="cs-CZ" dirty="0"/>
              <a:t>), by </a:t>
            </a:r>
            <a:r>
              <a:rPr lang="cs-CZ" dirty="0" err="1"/>
              <a:t>mali</a:t>
            </a:r>
            <a:r>
              <a:rPr lang="cs-CZ" dirty="0"/>
              <a:t> byť považované za </a:t>
            </a:r>
            <a:r>
              <a:rPr lang="cs-CZ" dirty="0" err="1"/>
              <a:t>skutočné</a:t>
            </a:r>
            <a:r>
              <a:rPr lang="cs-CZ" dirty="0" smtClean="0"/>
              <a:t>.</a:t>
            </a:r>
          </a:p>
          <a:p>
            <a:r>
              <a:rPr lang="cs-CZ" dirty="0" err="1" smtClean="0"/>
              <a:t>Keď</a:t>
            </a:r>
            <a:r>
              <a:rPr lang="cs-CZ" dirty="0" smtClean="0"/>
              <a:t> </a:t>
            </a:r>
            <a:r>
              <a:rPr lang="cs-CZ" dirty="0" err="1"/>
              <a:t>prijmeme</a:t>
            </a:r>
            <a:r>
              <a:rPr lang="cs-CZ" dirty="0"/>
              <a:t> </a:t>
            </a:r>
            <a:r>
              <a:rPr lang="cs-CZ" dirty="0" err="1"/>
              <a:t>túto</a:t>
            </a:r>
            <a:r>
              <a:rPr lang="cs-CZ" dirty="0"/>
              <a:t> </a:t>
            </a:r>
            <a:r>
              <a:rPr lang="cs-CZ" dirty="0" err="1"/>
              <a:t>korekciu</a:t>
            </a:r>
            <a:r>
              <a:rPr lang="cs-CZ" dirty="0"/>
              <a:t>, už </a:t>
            </a:r>
            <a:r>
              <a:rPr lang="cs-CZ" dirty="0" err="1"/>
              <a:t>sa</a:t>
            </a:r>
            <a:r>
              <a:rPr lang="cs-CZ" dirty="0"/>
              <a:t> nemusíme </a:t>
            </a:r>
            <a:r>
              <a:rPr lang="cs-CZ" dirty="0" err="1"/>
              <a:t>obmedzovať</a:t>
            </a:r>
            <a:r>
              <a:rPr lang="cs-CZ" dirty="0"/>
              <a:t> na naše </a:t>
            </a:r>
            <a:r>
              <a:rPr lang="cs-CZ" dirty="0" err="1"/>
              <a:t>súčasné</a:t>
            </a:r>
            <a:r>
              <a:rPr lang="cs-CZ" dirty="0"/>
              <a:t> </a:t>
            </a:r>
            <a:r>
              <a:rPr lang="cs-CZ" dirty="0" err="1"/>
              <a:t>vedecké</a:t>
            </a:r>
            <a:r>
              <a:rPr lang="cs-CZ" dirty="0"/>
              <a:t> </a:t>
            </a:r>
            <a:r>
              <a:rPr lang="cs-CZ" dirty="0" err="1"/>
              <a:t>teórie</a:t>
            </a:r>
            <a:r>
              <a:rPr lang="cs-CZ" dirty="0"/>
              <a:t>, ale </a:t>
            </a:r>
            <a:r>
              <a:rPr lang="cs-CZ" dirty="0" err="1"/>
              <a:t>môžeme</a:t>
            </a:r>
            <a:r>
              <a:rPr lang="cs-CZ" dirty="0"/>
              <a:t> (a </a:t>
            </a:r>
            <a:r>
              <a:rPr lang="cs-CZ" dirty="0" err="1"/>
              <a:t>mali</a:t>
            </a:r>
            <a:r>
              <a:rPr lang="cs-CZ" dirty="0"/>
              <a:t> by </a:t>
            </a:r>
            <a:r>
              <a:rPr lang="cs-CZ" dirty="0" err="1"/>
              <a:t>sme</a:t>
            </a:r>
            <a:r>
              <a:rPr lang="cs-CZ" dirty="0"/>
              <a:t>) </a:t>
            </a:r>
            <a:r>
              <a:rPr lang="cs-CZ" dirty="0" err="1"/>
              <a:t>rovnako</a:t>
            </a:r>
            <a:r>
              <a:rPr lang="cs-CZ" dirty="0"/>
              <a:t> </a:t>
            </a:r>
            <a:r>
              <a:rPr lang="cs-CZ" dirty="0" err="1"/>
              <a:t>uvažovať</a:t>
            </a:r>
            <a:r>
              <a:rPr lang="cs-CZ" dirty="0"/>
              <a:t> aj o </a:t>
            </a:r>
            <a:r>
              <a:rPr lang="cs-CZ" dirty="0" err="1"/>
              <a:t>vedeckých</a:t>
            </a:r>
            <a:r>
              <a:rPr lang="cs-CZ" dirty="0"/>
              <a:t> </a:t>
            </a:r>
            <a:r>
              <a:rPr lang="cs-CZ" dirty="0" err="1"/>
              <a:t>teóriách</a:t>
            </a:r>
            <a:r>
              <a:rPr lang="cs-CZ" dirty="0"/>
              <a:t> minulosti</a:t>
            </a:r>
            <a:r>
              <a:rPr lang="cs-CZ" dirty="0" smtClean="0"/>
              <a:t>.</a:t>
            </a:r>
          </a:p>
          <a:p>
            <a:r>
              <a:rPr lang="cs-CZ" dirty="0" err="1" smtClean="0"/>
              <a:t>Nie</a:t>
            </a:r>
            <a:r>
              <a:rPr lang="cs-CZ" dirty="0" smtClean="0"/>
              <a:t> </a:t>
            </a:r>
            <a:r>
              <a:rPr lang="cs-CZ" dirty="0"/>
              <a:t>je podstatné, že </a:t>
            </a:r>
            <a:r>
              <a:rPr lang="cs-CZ" dirty="0" err="1"/>
              <a:t>boli</a:t>
            </a:r>
            <a:r>
              <a:rPr lang="cs-CZ" dirty="0"/>
              <a:t> </a:t>
            </a:r>
            <a:r>
              <a:rPr lang="cs-CZ" dirty="0" err="1"/>
              <a:t>vyvrátené</a:t>
            </a:r>
            <a:r>
              <a:rPr lang="cs-CZ" dirty="0"/>
              <a:t>. </a:t>
            </a:r>
            <a:r>
              <a:rPr lang="cs-CZ" dirty="0" err="1"/>
              <a:t>Vyvrátené</a:t>
            </a:r>
            <a:r>
              <a:rPr lang="cs-CZ" dirty="0"/>
              <a:t> </a:t>
            </a:r>
            <a:r>
              <a:rPr lang="cs-CZ" dirty="0" err="1"/>
              <a:t>budú</a:t>
            </a:r>
            <a:r>
              <a:rPr lang="cs-CZ" dirty="0"/>
              <a:t>, </a:t>
            </a:r>
            <a:r>
              <a:rPr lang="cs-CZ" dirty="0" err="1"/>
              <a:t>skôr</a:t>
            </a:r>
            <a:r>
              <a:rPr lang="cs-CZ" dirty="0"/>
              <a:t> či </a:t>
            </a:r>
            <a:r>
              <a:rPr lang="cs-CZ" dirty="0" err="1"/>
              <a:t>neskôr</a:t>
            </a:r>
            <a:r>
              <a:rPr lang="cs-CZ" dirty="0"/>
              <a:t> aj naše </a:t>
            </a:r>
            <a:r>
              <a:rPr lang="cs-CZ" dirty="0" err="1"/>
              <a:t>súčasné</a:t>
            </a:r>
            <a:r>
              <a:rPr lang="cs-CZ" dirty="0"/>
              <a:t> </a:t>
            </a:r>
            <a:r>
              <a:rPr lang="cs-CZ" dirty="0" err="1"/>
              <a:t>teórie</a:t>
            </a:r>
            <a:r>
              <a:rPr lang="cs-CZ" dirty="0"/>
              <a:t>. Podstatné je, že </a:t>
            </a:r>
            <a:r>
              <a:rPr lang="cs-CZ" dirty="0" err="1"/>
              <a:t>rozlíšenia</a:t>
            </a:r>
            <a:r>
              <a:rPr lang="cs-CZ" dirty="0"/>
              <a:t>, </a:t>
            </a:r>
            <a:r>
              <a:rPr lang="cs-CZ" dirty="0" err="1"/>
              <a:t>ktoré</a:t>
            </a:r>
            <a:r>
              <a:rPr lang="cs-CZ" dirty="0"/>
              <a:t> </a:t>
            </a:r>
            <a:r>
              <a:rPr lang="cs-CZ" dirty="0" err="1"/>
              <a:t>tieto</a:t>
            </a:r>
            <a:r>
              <a:rPr lang="cs-CZ" dirty="0"/>
              <a:t> </a:t>
            </a:r>
            <a:r>
              <a:rPr lang="cs-CZ" dirty="0" err="1"/>
              <a:t>teórie</a:t>
            </a:r>
            <a:r>
              <a:rPr lang="cs-CZ" dirty="0"/>
              <a:t> </a:t>
            </a:r>
            <a:r>
              <a:rPr lang="cs-CZ" dirty="0" err="1"/>
              <a:t>zaviedli</a:t>
            </a:r>
            <a:r>
              <a:rPr lang="cs-CZ" dirty="0"/>
              <a:t>, sú aj </a:t>
            </a:r>
            <a:r>
              <a:rPr lang="cs-CZ" dirty="0" err="1"/>
              <a:t>napriek</a:t>
            </a:r>
            <a:r>
              <a:rPr lang="cs-CZ" dirty="0"/>
              <a:t> </a:t>
            </a:r>
            <a:r>
              <a:rPr lang="cs-CZ" dirty="0" err="1"/>
              <a:t>ich</a:t>
            </a:r>
            <a:r>
              <a:rPr lang="cs-CZ" dirty="0"/>
              <a:t> </a:t>
            </a:r>
            <a:r>
              <a:rPr lang="cs-CZ" dirty="0" err="1"/>
              <a:t>vyvráteniu</a:t>
            </a:r>
            <a:r>
              <a:rPr lang="cs-CZ" dirty="0"/>
              <a:t> </a:t>
            </a:r>
            <a:r>
              <a:rPr lang="cs-CZ" dirty="0" err="1"/>
              <a:t>reálne</a:t>
            </a:r>
            <a:r>
              <a:rPr lang="cs-CZ" dirty="0"/>
              <a:t>, a teda trvalé. (28</a:t>
            </a:r>
            <a:r>
              <a:rPr lang="cs-CZ" dirty="0" smtClean="0"/>
              <a:t>)</a:t>
            </a:r>
          </a:p>
          <a:p>
            <a:endParaRPr lang="cs-CZ" dirty="0" smtClean="0"/>
          </a:p>
          <a:p>
            <a:r>
              <a:rPr lang="cs-CZ" dirty="0" smtClean="0"/>
              <a:t>Není co opravovat – VR s tímto počítá</a:t>
            </a:r>
            <a:endParaRPr lang="cs-CZ" dirty="0"/>
          </a:p>
        </p:txBody>
      </p:sp>
    </p:spTree>
    <p:extLst>
      <p:ext uri="{BB962C8B-B14F-4D97-AF65-F5344CB8AC3E}">
        <p14:creationId xmlns:p14="http://schemas.microsoft.com/office/powerpoint/2010/main" val="4055167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Realistický realismus?</a:t>
            </a:r>
            <a:endParaRPr lang="cs-CZ" dirty="0"/>
          </a:p>
        </p:txBody>
      </p:sp>
      <p:sp>
        <p:nvSpPr>
          <p:cNvPr id="3" name="Zástupný symbol pro obsah 2"/>
          <p:cNvSpPr>
            <a:spLocks noGrp="1"/>
          </p:cNvSpPr>
          <p:nvPr>
            <p:ph idx="1"/>
          </p:nvPr>
        </p:nvSpPr>
        <p:spPr/>
        <p:txBody>
          <a:bodyPr/>
          <a:lstStyle/>
          <a:p>
            <a:endParaRPr lang="cs-CZ" dirty="0" smtClean="0"/>
          </a:p>
          <a:p>
            <a:endParaRPr lang="cs-CZ" dirty="0"/>
          </a:p>
          <a:p>
            <a:endParaRPr lang="cs-CZ" dirty="0" smtClean="0"/>
          </a:p>
          <a:p>
            <a:pPr marL="0" indent="0" algn="ctr">
              <a:buNone/>
            </a:pPr>
            <a:r>
              <a:rPr lang="cs-CZ" dirty="0" smtClean="0"/>
              <a:t>Děkuji za pozornost :)</a:t>
            </a:r>
            <a:endParaRPr lang="cs-CZ" dirty="0"/>
          </a:p>
        </p:txBody>
      </p:sp>
    </p:spTree>
    <p:extLst>
      <p:ext uri="{BB962C8B-B14F-4D97-AF65-F5344CB8AC3E}">
        <p14:creationId xmlns:p14="http://schemas.microsoft.com/office/powerpoint/2010/main" val="2582630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Instrumenty - nástroje</a:t>
            </a:r>
            <a:endParaRPr lang="cs-CZ" dirty="0"/>
          </a:p>
        </p:txBody>
      </p:sp>
      <p:sp>
        <p:nvSpPr>
          <p:cNvPr id="3" name="Zástupný symbol pro obsah 2"/>
          <p:cNvSpPr>
            <a:spLocks noGrp="1"/>
          </p:cNvSpPr>
          <p:nvPr>
            <p:ph idx="1"/>
          </p:nvPr>
        </p:nvSpPr>
        <p:spPr/>
        <p:txBody>
          <a:bodyPr>
            <a:normAutofit/>
          </a:bodyPr>
          <a:lstStyle/>
          <a:p>
            <a:r>
              <a:rPr lang="sk-SK" dirty="0"/>
              <a:t>K </a:t>
            </a:r>
            <a:r>
              <a:rPr lang="sk-SK" dirty="0" smtClean="0"/>
              <a:t>realite </a:t>
            </a:r>
            <a:r>
              <a:rPr lang="sk-SK" dirty="0"/>
              <a:t>máme </a:t>
            </a:r>
            <a:r>
              <a:rPr lang="sk-SK" dirty="0" smtClean="0"/>
              <a:t>nepriamy </a:t>
            </a:r>
            <a:r>
              <a:rPr lang="sk-SK" dirty="0" err="1" smtClean="0"/>
              <a:t>epistemický</a:t>
            </a:r>
            <a:r>
              <a:rPr lang="sk-SK" dirty="0" smtClean="0"/>
              <a:t> </a:t>
            </a:r>
            <a:r>
              <a:rPr lang="sk-SK" dirty="0"/>
              <a:t>prístup, </a:t>
            </a:r>
            <a:r>
              <a:rPr lang="sk-SK" dirty="0" smtClean="0"/>
              <a:t>sprostredkovaný </a:t>
            </a:r>
            <a:r>
              <a:rPr lang="sk-SK" dirty="0"/>
              <a:t>reprezentačnými </a:t>
            </a:r>
            <a:r>
              <a:rPr lang="sk-SK" dirty="0" smtClean="0"/>
              <a:t>nástrojmi:</a:t>
            </a:r>
          </a:p>
          <a:p>
            <a:r>
              <a:rPr lang="sk-SK" dirty="0" smtClean="0"/>
              <a:t>orgány </a:t>
            </a:r>
            <a:r>
              <a:rPr lang="sk-SK" dirty="0"/>
              <a:t>zraku, sluchu alebo hmatu</a:t>
            </a:r>
            <a:r>
              <a:rPr lang="sk-SK" dirty="0" smtClean="0"/>
              <a:t>;</a:t>
            </a:r>
          </a:p>
          <a:p>
            <a:r>
              <a:rPr lang="sk-SK" dirty="0" smtClean="0"/>
              <a:t>vyrobené </a:t>
            </a:r>
            <a:r>
              <a:rPr lang="sk-SK" dirty="0"/>
              <a:t>z dreva, skla a </a:t>
            </a:r>
            <a:r>
              <a:rPr lang="sk-SK" dirty="0" smtClean="0"/>
              <a:t>kovu;</a:t>
            </a:r>
          </a:p>
          <a:p>
            <a:r>
              <a:rPr lang="sk-SK" dirty="0" smtClean="0"/>
              <a:t>vytvorené </a:t>
            </a:r>
            <a:r>
              <a:rPr lang="sk-SK" dirty="0"/>
              <a:t>z materiálnych realizácií matematických symbolov, ako napríklad </a:t>
            </a:r>
            <a:r>
              <a:rPr lang="sk-SK" dirty="0" err="1"/>
              <a:t>kalkuly</a:t>
            </a:r>
            <a:r>
              <a:rPr lang="sk-SK" dirty="0"/>
              <a:t> používané v algebre, matematickej analýze či predikátovom </a:t>
            </a:r>
            <a:r>
              <a:rPr lang="sk-SK" dirty="0" smtClean="0"/>
              <a:t>počte.</a:t>
            </a:r>
            <a:endParaRPr lang="cs-CZ" dirty="0"/>
          </a:p>
        </p:txBody>
      </p:sp>
    </p:spTree>
    <p:extLst>
      <p:ext uri="{BB962C8B-B14F-4D97-AF65-F5344CB8AC3E}">
        <p14:creationId xmlns:p14="http://schemas.microsoft.com/office/powerpoint/2010/main" val="1589307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ORP x IR x VR</a:t>
            </a:r>
            <a:endParaRPr lang="cs-CZ" dirty="0"/>
          </a:p>
        </p:txBody>
      </p:sp>
      <p:sp>
        <p:nvSpPr>
          <p:cNvPr id="3" name="Zástupný symbol pro obsah 2"/>
          <p:cNvSpPr>
            <a:spLocks noGrp="1"/>
          </p:cNvSpPr>
          <p:nvPr>
            <p:ph idx="1"/>
          </p:nvPr>
        </p:nvSpPr>
        <p:spPr/>
        <p:txBody>
          <a:bodyPr>
            <a:normAutofit/>
          </a:bodyPr>
          <a:lstStyle/>
          <a:p>
            <a:r>
              <a:rPr lang="sk-SK" dirty="0" smtClean="0"/>
              <a:t>ORPR - </a:t>
            </a:r>
            <a:r>
              <a:rPr lang="sk-SK" dirty="0"/>
              <a:t>prijíma všetky </a:t>
            </a:r>
            <a:r>
              <a:rPr lang="sk-SK" i="1" dirty="0"/>
              <a:t>pozorovateľné</a:t>
            </a:r>
            <a:r>
              <a:rPr lang="sk-SK" dirty="0"/>
              <a:t> </a:t>
            </a:r>
            <a:r>
              <a:rPr lang="sk-SK" i="1" dirty="0"/>
              <a:t>entity</a:t>
            </a:r>
            <a:r>
              <a:rPr lang="sk-SK" dirty="0"/>
              <a:t> postulované </a:t>
            </a:r>
            <a:r>
              <a:rPr lang="sk-SK" dirty="0" smtClean="0"/>
              <a:t>vedou.</a:t>
            </a:r>
          </a:p>
          <a:p>
            <a:r>
              <a:rPr lang="sk-SK" dirty="0" smtClean="0"/>
              <a:t>VR - objekty </a:t>
            </a:r>
            <a:r>
              <a:rPr lang="sk-SK" dirty="0"/>
              <a:t>postulované pravdivými vedeckými teóriami musia byť považované za </a:t>
            </a:r>
            <a:r>
              <a:rPr lang="sk-SK" dirty="0" smtClean="0"/>
              <a:t>skutočné.</a:t>
            </a:r>
          </a:p>
          <a:p>
            <a:r>
              <a:rPr lang="sk-SK" dirty="0" smtClean="0"/>
              <a:t>IR - všetky </a:t>
            </a:r>
            <a:r>
              <a:rPr lang="sk-SK" dirty="0"/>
              <a:t>teórie sú aproximácie a treba ich preto považovať za pravdivé iba na určitej hladine </a:t>
            </a:r>
            <a:r>
              <a:rPr lang="sk-SK" dirty="0" smtClean="0"/>
              <a:t>presnosti.</a:t>
            </a:r>
            <a:endParaRPr lang="cs-CZ" dirty="0"/>
          </a:p>
        </p:txBody>
      </p:sp>
    </p:spTree>
    <p:extLst>
      <p:ext uri="{BB962C8B-B14F-4D97-AF65-F5344CB8AC3E}">
        <p14:creationId xmlns:p14="http://schemas.microsoft.com/office/powerpoint/2010/main" val="3215877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ORP x IR x VR</a:t>
            </a:r>
            <a:endParaRPr lang="cs-CZ" dirty="0"/>
          </a:p>
        </p:txBody>
      </p:sp>
      <p:sp>
        <p:nvSpPr>
          <p:cNvPr id="3" name="Zástupný symbol pro obsah 2"/>
          <p:cNvSpPr>
            <a:spLocks noGrp="1"/>
          </p:cNvSpPr>
          <p:nvPr>
            <p:ph idx="1"/>
          </p:nvPr>
        </p:nvSpPr>
        <p:spPr/>
        <p:txBody>
          <a:bodyPr>
            <a:normAutofit fontScale="92500" lnSpcReduction="20000"/>
          </a:bodyPr>
          <a:lstStyle/>
          <a:p>
            <a:r>
              <a:rPr lang="sk-SK" dirty="0" smtClean="0"/>
              <a:t>ORPR</a:t>
            </a:r>
            <a:r>
              <a:rPr lang="sk-SK" i="1" dirty="0" smtClean="0"/>
              <a:t> </a:t>
            </a:r>
            <a:r>
              <a:rPr lang="sk-SK" dirty="0" smtClean="0"/>
              <a:t>sa nezaujímajú o</a:t>
            </a:r>
            <a:r>
              <a:rPr lang="sk-SK" dirty="0"/>
              <a:t> výsledky vedy</a:t>
            </a:r>
            <a:endParaRPr lang="sk-SK" dirty="0" smtClean="0"/>
          </a:p>
          <a:p>
            <a:r>
              <a:rPr lang="sk-SK" dirty="0" smtClean="0"/>
              <a:t>VR </a:t>
            </a:r>
            <a:r>
              <a:rPr lang="sk-SK" dirty="0"/>
              <a:t>sústreďuje svoju pozornosť iba na teórie súčasnej </a:t>
            </a:r>
            <a:r>
              <a:rPr lang="sk-SK" dirty="0" smtClean="0"/>
              <a:t>vedy</a:t>
            </a:r>
          </a:p>
          <a:p>
            <a:r>
              <a:rPr lang="sk-SK" dirty="0" smtClean="0"/>
              <a:t>IR </a:t>
            </a:r>
            <a:r>
              <a:rPr lang="sk-SK" dirty="0"/>
              <a:t>sa </a:t>
            </a:r>
            <a:r>
              <a:rPr lang="sk-SK" dirty="0" smtClean="0"/>
              <a:t>domnieva</a:t>
            </a:r>
            <a:r>
              <a:rPr lang="sk-SK" dirty="0"/>
              <a:t>, že naše poznanie ešte nedosiahlo stupeň </a:t>
            </a:r>
            <a:r>
              <a:rPr lang="sk-SK" dirty="0" err="1"/>
              <a:t>zavŕšenosti</a:t>
            </a:r>
            <a:r>
              <a:rPr lang="sk-SK" dirty="0"/>
              <a:t> a teórie súčasnej vedy je treba považovať za teórie, ktoré budú v budúcnosti prekonané lepšími</a:t>
            </a:r>
            <a:r>
              <a:rPr lang="sk-SK" dirty="0" smtClean="0"/>
              <a:t>.</a:t>
            </a:r>
          </a:p>
          <a:p>
            <a:r>
              <a:rPr lang="sk-SK" dirty="0" smtClean="0"/>
              <a:t>Preto </a:t>
            </a:r>
            <a:r>
              <a:rPr lang="sk-SK" dirty="0"/>
              <a:t>medzi teóriami súčasnej a minulej vedy neexistuje žiadny zásadný rozdiel, a preto by mali byť považované vo viacerých ohľadoch za </a:t>
            </a:r>
            <a:r>
              <a:rPr lang="sk-SK" dirty="0" smtClean="0"/>
              <a:t>rovnocenné.</a:t>
            </a:r>
            <a:endParaRPr lang="cs-CZ" dirty="0"/>
          </a:p>
        </p:txBody>
      </p:sp>
    </p:spTree>
    <p:extLst>
      <p:ext uri="{BB962C8B-B14F-4D97-AF65-F5344CB8AC3E}">
        <p14:creationId xmlns:p14="http://schemas.microsoft.com/office/powerpoint/2010/main" val="61634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Od instrumentalismu ke konstruktivnímu realismu</a:t>
            </a:r>
            <a:br>
              <a:rPr lang="cs-CZ" dirty="0" smtClean="0"/>
            </a:br>
            <a:r>
              <a:rPr lang="cs-CZ" sz="1300" dirty="0" smtClean="0"/>
              <a:t>(THEO </a:t>
            </a:r>
            <a:r>
              <a:rPr lang="cs-CZ" sz="1300" dirty="0"/>
              <a:t>A.F. </a:t>
            </a:r>
            <a:r>
              <a:rPr lang="cs-CZ" sz="1300" dirty="0" smtClean="0"/>
              <a:t>KUIPERS 2000)</a:t>
            </a:r>
            <a:endParaRPr lang="cs-CZ" sz="1300" dirty="0"/>
          </a:p>
        </p:txBody>
      </p:sp>
      <p:sp>
        <p:nvSpPr>
          <p:cNvPr id="3" name="Zástupný symbol pro obsah 2"/>
          <p:cNvSpPr>
            <a:spLocks noGrp="1"/>
          </p:cNvSpPr>
          <p:nvPr>
            <p:ph idx="1"/>
          </p:nvPr>
        </p:nvSpPr>
        <p:spPr/>
        <p:txBody>
          <a:bodyPr>
            <a:normAutofit fontScale="77500" lnSpcReduction="20000"/>
          </a:bodyPr>
          <a:lstStyle/>
          <a:p>
            <a:r>
              <a:rPr lang="cs-CZ" i="1" dirty="0" err="1"/>
              <a:t>Question</a:t>
            </a:r>
            <a:r>
              <a:rPr lang="cs-CZ" i="1" dirty="0"/>
              <a:t> 0: </a:t>
            </a:r>
            <a:r>
              <a:rPr lang="cs-CZ" i="1" dirty="0" err="1"/>
              <a:t>Does</a:t>
            </a:r>
            <a:r>
              <a:rPr lang="cs-CZ" i="1" dirty="0"/>
              <a:t> a natural </a:t>
            </a:r>
            <a:r>
              <a:rPr lang="cs-CZ" i="1" dirty="0" err="1"/>
              <a:t>world</a:t>
            </a:r>
            <a:r>
              <a:rPr lang="cs-CZ" i="1" dirty="0"/>
              <a:t> </a:t>
            </a:r>
            <a:r>
              <a:rPr lang="cs-CZ" i="1" dirty="0" err="1"/>
              <a:t>that</a:t>
            </a:r>
            <a:r>
              <a:rPr lang="cs-CZ" i="1" dirty="0"/>
              <a:t> </a:t>
            </a:r>
            <a:r>
              <a:rPr lang="cs-CZ" i="1" dirty="0" err="1"/>
              <a:t>is</a:t>
            </a:r>
            <a:r>
              <a:rPr lang="cs-CZ" i="1" dirty="0"/>
              <a:t> independent </a:t>
            </a:r>
            <a:r>
              <a:rPr lang="cs-CZ" i="1" dirty="0" err="1"/>
              <a:t>of</a:t>
            </a:r>
            <a:r>
              <a:rPr lang="cs-CZ" i="1" dirty="0"/>
              <a:t> </a:t>
            </a:r>
            <a:r>
              <a:rPr lang="cs-CZ" i="1" dirty="0" err="1"/>
              <a:t>human</a:t>
            </a:r>
            <a:r>
              <a:rPr lang="cs-CZ" i="1" dirty="0"/>
              <a:t> </a:t>
            </a:r>
            <a:r>
              <a:rPr lang="cs-CZ" i="1" dirty="0" err="1"/>
              <a:t>beings</a:t>
            </a:r>
            <a:r>
              <a:rPr lang="cs-CZ" i="1" dirty="0"/>
              <a:t> </a:t>
            </a:r>
            <a:r>
              <a:rPr lang="cs-CZ" i="1" dirty="0" err="1"/>
              <a:t>exist</a:t>
            </a:r>
            <a:r>
              <a:rPr lang="cs-CZ" i="1" dirty="0"/>
              <a:t>?</a:t>
            </a:r>
            <a:endParaRPr lang="cs-CZ" dirty="0"/>
          </a:p>
          <a:p>
            <a:r>
              <a:rPr lang="cs-CZ" i="1" dirty="0" err="1" smtClean="0"/>
              <a:t>Question</a:t>
            </a:r>
            <a:r>
              <a:rPr lang="cs-CZ" i="1" dirty="0" smtClean="0"/>
              <a:t> </a:t>
            </a:r>
            <a:r>
              <a:rPr lang="cs-CZ" i="1" dirty="0"/>
              <a:t>1: </a:t>
            </a:r>
            <a:r>
              <a:rPr lang="cs-CZ" i="1" dirty="0" err="1"/>
              <a:t>Can</a:t>
            </a:r>
            <a:r>
              <a:rPr lang="cs-CZ" i="1" dirty="0"/>
              <a:t> </a:t>
            </a:r>
            <a:r>
              <a:rPr lang="cs-CZ" i="1" dirty="0" err="1"/>
              <a:t>we</a:t>
            </a:r>
            <a:r>
              <a:rPr lang="cs-CZ" i="1" dirty="0"/>
              <a:t> </a:t>
            </a:r>
            <a:r>
              <a:rPr lang="cs-CZ" i="1" dirty="0" err="1"/>
              <a:t>claim</a:t>
            </a:r>
            <a:r>
              <a:rPr lang="cs-CZ" i="1" dirty="0"/>
              <a:t> to </a:t>
            </a:r>
            <a:r>
              <a:rPr lang="cs-CZ" i="1" dirty="0" err="1"/>
              <a:t>possess</a:t>
            </a:r>
            <a:r>
              <a:rPr lang="cs-CZ" i="1" dirty="0"/>
              <a:t> </a:t>
            </a:r>
            <a:r>
              <a:rPr lang="cs-CZ" i="1" dirty="0" err="1"/>
              <a:t>true</a:t>
            </a:r>
            <a:r>
              <a:rPr lang="cs-CZ" i="1" dirty="0"/>
              <a:t> </a:t>
            </a:r>
            <a:r>
              <a:rPr lang="cs-CZ" i="1" dirty="0" err="1"/>
              <a:t>claims</a:t>
            </a:r>
            <a:r>
              <a:rPr lang="cs-CZ" i="1" dirty="0"/>
              <a:t> to </a:t>
            </a:r>
            <a:r>
              <a:rPr lang="cs-CZ" i="1" dirty="0" err="1"/>
              <a:t>knowledge</a:t>
            </a:r>
            <a:r>
              <a:rPr lang="cs-CZ" i="1" dirty="0"/>
              <a:t> </a:t>
            </a:r>
            <a:r>
              <a:rPr lang="cs-CZ" i="1" dirty="0" err="1"/>
              <a:t>about</a:t>
            </a:r>
            <a:r>
              <a:rPr lang="cs-CZ" i="1" dirty="0"/>
              <a:t> </a:t>
            </a:r>
            <a:r>
              <a:rPr lang="cs-CZ" i="1" dirty="0" err="1"/>
              <a:t>the</a:t>
            </a:r>
            <a:r>
              <a:rPr lang="cs-CZ" i="1" dirty="0"/>
              <a:t> natural </a:t>
            </a:r>
            <a:r>
              <a:rPr lang="cs-CZ" i="1" dirty="0" err="1"/>
              <a:t>world</a:t>
            </a:r>
            <a:r>
              <a:rPr lang="cs-CZ" i="1" dirty="0"/>
              <a:t>?</a:t>
            </a:r>
            <a:endParaRPr lang="cs-CZ" dirty="0"/>
          </a:p>
          <a:p>
            <a:r>
              <a:rPr lang="cs-CZ" i="1" dirty="0" err="1"/>
              <a:t>Question</a:t>
            </a:r>
            <a:r>
              <a:rPr lang="cs-CZ" i="1" dirty="0"/>
              <a:t> 2: </a:t>
            </a:r>
            <a:r>
              <a:rPr lang="cs-CZ" i="1" dirty="0" err="1"/>
              <a:t>Can</a:t>
            </a:r>
            <a:r>
              <a:rPr lang="cs-CZ" i="1" dirty="0"/>
              <a:t> </a:t>
            </a:r>
            <a:r>
              <a:rPr lang="cs-CZ" i="1" dirty="0" err="1"/>
              <a:t>we</a:t>
            </a:r>
            <a:r>
              <a:rPr lang="cs-CZ" i="1" dirty="0"/>
              <a:t> </a:t>
            </a:r>
            <a:r>
              <a:rPr lang="cs-CZ" i="1" dirty="0" err="1"/>
              <a:t>claim</a:t>
            </a:r>
            <a:r>
              <a:rPr lang="cs-CZ" i="1" dirty="0"/>
              <a:t> to </a:t>
            </a:r>
            <a:r>
              <a:rPr lang="cs-CZ" i="1" dirty="0" err="1"/>
              <a:t>possess</a:t>
            </a:r>
            <a:r>
              <a:rPr lang="cs-CZ" i="1" dirty="0"/>
              <a:t> </a:t>
            </a:r>
            <a:r>
              <a:rPr lang="cs-CZ" i="1" dirty="0" err="1"/>
              <a:t>true</a:t>
            </a:r>
            <a:r>
              <a:rPr lang="cs-CZ" i="1" dirty="0"/>
              <a:t> </a:t>
            </a:r>
            <a:r>
              <a:rPr lang="cs-CZ" i="1" dirty="0" err="1"/>
              <a:t>claims</a:t>
            </a:r>
            <a:r>
              <a:rPr lang="cs-CZ" i="1" dirty="0"/>
              <a:t> to </a:t>
            </a:r>
            <a:r>
              <a:rPr lang="cs-CZ" i="1" dirty="0" err="1"/>
              <a:t>knowledge</a:t>
            </a:r>
            <a:r>
              <a:rPr lang="cs-CZ" i="1" dirty="0"/>
              <a:t> </a:t>
            </a:r>
            <a:r>
              <a:rPr lang="cs-CZ" i="1" dirty="0" err="1"/>
              <a:t>about</a:t>
            </a:r>
            <a:r>
              <a:rPr lang="cs-CZ" i="1" dirty="0"/>
              <a:t> </a:t>
            </a:r>
            <a:r>
              <a:rPr lang="cs-CZ" i="1" dirty="0" err="1"/>
              <a:t>the</a:t>
            </a:r>
            <a:r>
              <a:rPr lang="cs-CZ" i="1" dirty="0"/>
              <a:t> natural </a:t>
            </a:r>
            <a:r>
              <a:rPr lang="cs-CZ" i="1" dirty="0" err="1"/>
              <a:t>world</a:t>
            </a:r>
            <a:r>
              <a:rPr lang="cs-CZ" i="1" dirty="0"/>
              <a:t> </a:t>
            </a:r>
            <a:r>
              <a:rPr lang="cs-CZ" i="1" dirty="0" err="1"/>
              <a:t>beyond</a:t>
            </a:r>
            <a:r>
              <a:rPr lang="cs-CZ" i="1" dirty="0"/>
              <a:t> </a:t>
            </a:r>
            <a:r>
              <a:rPr lang="cs-CZ" i="1" dirty="0" err="1"/>
              <a:t>what</a:t>
            </a:r>
            <a:r>
              <a:rPr lang="cs-CZ" i="1" dirty="0"/>
              <a:t> </a:t>
            </a:r>
            <a:r>
              <a:rPr lang="cs-CZ" i="1" dirty="0" err="1"/>
              <a:t>is</a:t>
            </a:r>
            <a:r>
              <a:rPr lang="cs-CZ" i="1" dirty="0"/>
              <a:t> </a:t>
            </a:r>
            <a:r>
              <a:rPr lang="cs-CZ" i="1" dirty="0" err="1"/>
              <a:t>observable</a:t>
            </a:r>
            <a:r>
              <a:rPr lang="cs-CZ" i="1" dirty="0"/>
              <a:t>?</a:t>
            </a:r>
            <a:endParaRPr lang="cs-CZ" dirty="0"/>
          </a:p>
          <a:p>
            <a:r>
              <a:rPr lang="cs-CZ" i="1" dirty="0" err="1" smtClean="0"/>
              <a:t>Question</a:t>
            </a:r>
            <a:r>
              <a:rPr lang="cs-CZ" i="1" dirty="0" smtClean="0"/>
              <a:t> </a:t>
            </a:r>
            <a:r>
              <a:rPr lang="cs-CZ" dirty="0"/>
              <a:t>3: </a:t>
            </a:r>
            <a:r>
              <a:rPr lang="cs-CZ" i="1" dirty="0" err="1"/>
              <a:t>Can</a:t>
            </a:r>
            <a:r>
              <a:rPr lang="cs-CZ" i="1" dirty="0"/>
              <a:t> </a:t>
            </a:r>
            <a:r>
              <a:rPr lang="cs-CZ" i="1" dirty="0" err="1"/>
              <a:t>we</a:t>
            </a:r>
            <a:r>
              <a:rPr lang="cs-CZ" i="1" dirty="0"/>
              <a:t> </a:t>
            </a:r>
            <a:r>
              <a:rPr lang="cs-CZ" i="1" dirty="0" err="1"/>
              <a:t>claim</a:t>
            </a:r>
            <a:r>
              <a:rPr lang="cs-CZ" i="1" dirty="0"/>
              <a:t> to </a:t>
            </a:r>
            <a:r>
              <a:rPr lang="cs-CZ" i="1" dirty="0" err="1"/>
              <a:t>possess</a:t>
            </a:r>
            <a:r>
              <a:rPr lang="cs-CZ" i="1" dirty="0"/>
              <a:t> </a:t>
            </a:r>
            <a:r>
              <a:rPr lang="cs-CZ" i="1" dirty="0" err="1"/>
              <a:t>true</a:t>
            </a:r>
            <a:r>
              <a:rPr lang="cs-CZ" i="1" dirty="0"/>
              <a:t> </a:t>
            </a:r>
            <a:r>
              <a:rPr lang="cs-CZ" i="1" dirty="0" err="1"/>
              <a:t>claims</a:t>
            </a:r>
            <a:r>
              <a:rPr lang="cs-CZ" i="1" dirty="0"/>
              <a:t> to </a:t>
            </a:r>
            <a:r>
              <a:rPr lang="cs-CZ" i="1" dirty="0" err="1"/>
              <a:t>knowledge</a:t>
            </a:r>
            <a:r>
              <a:rPr lang="cs-CZ" i="1" dirty="0"/>
              <a:t> </a:t>
            </a:r>
            <a:r>
              <a:rPr lang="cs-CZ" i="1" dirty="0" err="1"/>
              <a:t>about</a:t>
            </a:r>
            <a:r>
              <a:rPr lang="cs-CZ" i="1" dirty="0"/>
              <a:t> </a:t>
            </a:r>
            <a:r>
              <a:rPr lang="cs-CZ" i="1" dirty="0" err="1"/>
              <a:t>the</a:t>
            </a:r>
            <a:r>
              <a:rPr lang="cs-CZ" i="1" dirty="0"/>
              <a:t> natural </a:t>
            </a:r>
            <a:r>
              <a:rPr lang="cs-CZ" i="1" dirty="0" err="1"/>
              <a:t>world</a:t>
            </a:r>
            <a:r>
              <a:rPr lang="cs-CZ" i="1" dirty="0"/>
              <a:t> </a:t>
            </a:r>
            <a:r>
              <a:rPr lang="cs-CZ" i="1" dirty="0" err="1"/>
              <a:t>beyond</a:t>
            </a:r>
            <a:r>
              <a:rPr lang="cs-CZ" i="1" dirty="0"/>
              <a:t> (</a:t>
            </a:r>
            <a:r>
              <a:rPr lang="cs-CZ" i="1" dirty="0" err="1"/>
              <a:t>what</a:t>
            </a:r>
            <a:r>
              <a:rPr lang="cs-CZ" i="1" dirty="0"/>
              <a:t> </a:t>
            </a:r>
            <a:r>
              <a:rPr lang="cs-CZ" i="1" dirty="0" err="1"/>
              <a:t>is</a:t>
            </a:r>
            <a:r>
              <a:rPr lang="cs-CZ" i="1" dirty="0"/>
              <a:t> </a:t>
            </a:r>
            <a:r>
              <a:rPr lang="cs-CZ" i="1" dirty="0" err="1"/>
              <a:t>observable</a:t>
            </a:r>
            <a:r>
              <a:rPr lang="cs-CZ" i="1" dirty="0"/>
              <a:t> and) reference </a:t>
            </a:r>
            <a:r>
              <a:rPr lang="cs-CZ" i="1" dirty="0" err="1"/>
              <a:t>claims</a:t>
            </a:r>
            <a:r>
              <a:rPr lang="cs-CZ" i="1" dirty="0"/>
              <a:t> </a:t>
            </a:r>
            <a:r>
              <a:rPr lang="cs-CZ" i="1" dirty="0" err="1"/>
              <a:t>concerning</a:t>
            </a:r>
            <a:r>
              <a:rPr lang="cs-CZ" i="1" dirty="0"/>
              <a:t> </a:t>
            </a:r>
            <a:r>
              <a:rPr lang="cs-CZ" i="1" dirty="0" err="1"/>
              <a:t>theoretical</a:t>
            </a:r>
            <a:r>
              <a:rPr lang="cs-CZ" i="1" dirty="0"/>
              <a:t> </a:t>
            </a:r>
            <a:r>
              <a:rPr lang="cs-CZ" i="1" dirty="0" err="1"/>
              <a:t>terms</a:t>
            </a:r>
            <a:r>
              <a:rPr lang="cs-CZ" i="1" dirty="0"/>
              <a:t>?</a:t>
            </a:r>
            <a:endParaRPr lang="cs-CZ" dirty="0"/>
          </a:p>
          <a:p>
            <a:r>
              <a:rPr lang="cs-CZ" i="1" dirty="0" err="1" smtClean="0"/>
              <a:t>Question</a:t>
            </a:r>
            <a:r>
              <a:rPr lang="cs-CZ" i="1" dirty="0" smtClean="0"/>
              <a:t> </a:t>
            </a:r>
            <a:r>
              <a:rPr lang="cs-CZ" dirty="0"/>
              <a:t>4: </a:t>
            </a:r>
            <a:r>
              <a:rPr lang="cs-CZ" i="1" dirty="0" err="1"/>
              <a:t>Does</a:t>
            </a:r>
            <a:r>
              <a:rPr lang="cs-CZ" i="1" dirty="0"/>
              <a:t> </a:t>
            </a:r>
            <a:r>
              <a:rPr lang="cs-CZ" i="1" dirty="0" err="1"/>
              <a:t>there</a:t>
            </a:r>
            <a:r>
              <a:rPr lang="cs-CZ" i="1" dirty="0"/>
              <a:t> </a:t>
            </a:r>
            <a:r>
              <a:rPr lang="cs-CZ" i="1" dirty="0" err="1"/>
              <a:t>exist</a:t>
            </a:r>
            <a:r>
              <a:rPr lang="cs-CZ" i="1" dirty="0"/>
              <a:t> a </a:t>
            </a:r>
            <a:r>
              <a:rPr lang="cs-CZ" i="1" dirty="0" err="1"/>
              <a:t>correct</a:t>
            </a:r>
            <a:r>
              <a:rPr lang="cs-CZ" i="1" dirty="0"/>
              <a:t> </a:t>
            </a:r>
            <a:r>
              <a:rPr lang="cs-CZ" i="1" dirty="0" err="1"/>
              <a:t>or</a:t>
            </a:r>
            <a:r>
              <a:rPr lang="cs-CZ" i="1" dirty="0"/>
              <a:t> </a:t>
            </a:r>
            <a:r>
              <a:rPr lang="cs-CZ" i="1" dirty="0" err="1"/>
              <a:t>ideal</a:t>
            </a:r>
            <a:r>
              <a:rPr lang="cs-CZ" i="1" dirty="0"/>
              <a:t> </a:t>
            </a:r>
            <a:r>
              <a:rPr lang="cs-CZ" i="1" dirty="0" err="1"/>
              <a:t>conceptualization</a:t>
            </a:r>
            <a:r>
              <a:rPr lang="cs-CZ" i="1" dirty="0"/>
              <a:t> </a:t>
            </a:r>
            <a:r>
              <a:rPr lang="cs-CZ" i="1" dirty="0" err="1"/>
              <a:t>of</a:t>
            </a:r>
            <a:r>
              <a:rPr lang="cs-CZ" i="1" dirty="0"/>
              <a:t> </a:t>
            </a:r>
            <a:r>
              <a:rPr lang="cs-CZ" i="1" dirty="0" err="1"/>
              <a:t>the</a:t>
            </a:r>
            <a:r>
              <a:rPr lang="cs-CZ" i="1" dirty="0"/>
              <a:t> natural </a:t>
            </a:r>
            <a:r>
              <a:rPr lang="cs-CZ" i="1" dirty="0" err="1"/>
              <a:t>world</a:t>
            </a:r>
            <a:r>
              <a:rPr lang="cs-CZ" i="1" dirty="0" smtClean="0"/>
              <a:t>?</a:t>
            </a:r>
            <a:endParaRPr lang="cs-CZ" dirty="0"/>
          </a:p>
        </p:txBody>
      </p:sp>
    </p:spTree>
    <p:extLst>
      <p:ext uri="{BB962C8B-B14F-4D97-AF65-F5344CB8AC3E}">
        <p14:creationId xmlns:p14="http://schemas.microsoft.com/office/powerpoint/2010/main" val="127158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96" y="116632"/>
            <a:ext cx="9057609" cy="6470932"/>
          </a:xfrm>
        </p:spPr>
      </p:pic>
    </p:spTree>
    <p:extLst>
      <p:ext uri="{BB962C8B-B14F-4D97-AF65-F5344CB8AC3E}">
        <p14:creationId xmlns:p14="http://schemas.microsoft.com/office/powerpoint/2010/main" val="2677729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Konstruktivní realismus</a:t>
            </a:r>
          </a:p>
        </p:txBody>
      </p:sp>
      <p:sp>
        <p:nvSpPr>
          <p:cNvPr id="3" name="Zástupný symbol pro obsah 2"/>
          <p:cNvSpPr>
            <a:spLocks noGrp="1"/>
          </p:cNvSpPr>
          <p:nvPr>
            <p:ph idx="1"/>
          </p:nvPr>
        </p:nvSpPr>
        <p:spPr/>
        <p:txBody>
          <a:bodyPr>
            <a:normAutofit fontScale="85000" lnSpcReduction="20000"/>
          </a:bodyPr>
          <a:lstStyle/>
          <a:p>
            <a:pPr marL="0" indent="0">
              <a:buNone/>
            </a:pPr>
            <a:endParaRPr lang="cs-CZ" dirty="0"/>
          </a:p>
          <a:p>
            <a:r>
              <a:rPr lang="cs-CZ" dirty="0" err="1"/>
              <a:t>Vocabularies</a:t>
            </a:r>
            <a:r>
              <a:rPr lang="cs-CZ" dirty="0"/>
              <a:t> are </a:t>
            </a:r>
            <a:r>
              <a:rPr lang="cs-CZ" dirty="0" err="1"/>
              <a:t>constructed</a:t>
            </a:r>
            <a:r>
              <a:rPr lang="cs-CZ" dirty="0"/>
              <a:t> by </a:t>
            </a:r>
            <a:r>
              <a:rPr lang="cs-CZ" dirty="0" err="1"/>
              <a:t>the</a:t>
            </a:r>
            <a:r>
              <a:rPr lang="cs-CZ" dirty="0"/>
              <a:t> </a:t>
            </a:r>
            <a:r>
              <a:rPr lang="cs-CZ" dirty="0" err="1"/>
              <a:t>human</a:t>
            </a:r>
            <a:r>
              <a:rPr lang="cs-CZ" dirty="0"/>
              <a:t> mind, </a:t>
            </a:r>
            <a:r>
              <a:rPr lang="cs-CZ" dirty="0" err="1"/>
              <a:t>guided</a:t>
            </a:r>
            <a:r>
              <a:rPr lang="cs-CZ" dirty="0"/>
              <a:t> by </a:t>
            </a:r>
            <a:r>
              <a:rPr lang="cs-CZ" dirty="0" err="1"/>
              <a:t>previous</a:t>
            </a:r>
            <a:r>
              <a:rPr lang="cs-CZ" dirty="0"/>
              <a:t> </a:t>
            </a:r>
            <a:r>
              <a:rPr lang="cs-CZ" dirty="0" err="1"/>
              <a:t>results</a:t>
            </a:r>
            <a:r>
              <a:rPr lang="cs-CZ" dirty="0"/>
              <a:t>. </a:t>
            </a:r>
            <a:r>
              <a:rPr lang="cs-CZ" dirty="0" err="1"/>
              <a:t>Of</a:t>
            </a:r>
            <a:r>
              <a:rPr lang="cs-CZ" dirty="0"/>
              <a:t> </a:t>
            </a:r>
            <a:r>
              <a:rPr lang="cs-CZ" dirty="0" err="1"/>
              <a:t>course</a:t>
            </a:r>
            <a:r>
              <a:rPr lang="cs-CZ" dirty="0"/>
              <a:t>, </a:t>
            </a:r>
            <a:r>
              <a:rPr lang="cs-CZ" dirty="0" err="1"/>
              <a:t>one</a:t>
            </a:r>
            <a:r>
              <a:rPr lang="cs-CZ" dirty="0"/>
              <a:t> set </a:t>
            </a:r>
            <a:r>
              <a:rPr lang="cs-CZ" dirty="0" err="1"/>
              <a:t>of</a:t>
            </a:r>
            <a:r>
              <a:rPr lang="cs-CZ" dirty="0"/>
              <a:t> </a:t>
            </a:r>
            <a:r>
              <a:rPr lang="cs-CZ" dirty="0" err="1"/>
              <a:t>terms</a:t>
            </a:r>
            <a:r>
              <a:rPr lang="cs-CZ" dirty="0"/>
              <a:t> </a:t>
            </a:r>
            <a:r>
              <a:rPr lang="cs-CZ" dirty="0" err="1"/>
              <a:t>may</a:t>
            </a:r>
            <a:r>
              <a:rPr lang="cs-CZ" dirty="0"/>
              <a:t> fit </a:t>
            </a:r>
            <a:r>
              <a:rPr lang="cs-CZ" dirty="0" err="1"/>
              <a:t>better</a:t>
            </a:r>
            <a:r>
              <a:rPr lang="cs-CZ" dirty="0"/>
              <a:t> </a:t>
            </a:r>
            <a:r>
              <a:rPr lang="cs-CZ" dirty="0" err="1"/>
              <a:t>than</a:t>
            </a:r>
            <a:r>
              <a:rPr lang="cs-CZ" dirty="0"/>
              <a:t> </a:t>
            </a:r>
            <a:r>
              <a:rPr lang="cs-CZ" dirty="0" err="1"/>
              <a:t>another</a:t>
            </a:r>
            <a:r>
              <a:rPr lang="cs-CZ" dirty="0"/>
              <a:t>, in </a:t>
            </a:r>
            <a:r>
              <a:rPr lang="cs-CZ" dirty="0" err="1"/>
              <a:t>the</a:t>
            </a:r>
            <a:r>
              <a:rPr lang="cs-CZ" dirty="0"/>
              <a:t> </a:t>
            </a:r>
            <a:r>
              <a:rPr lang="cs-CZ" dirty="0" err="1"/>
              <a:t>sense</a:t>
            </a:r>
            <a:r>
              <a:rPr lang="cs-CZ" dirty="0"/>
              <a:t> </a:t>
            </a:r>
            <a:r>
              <a:rPr lang="cs-CZ" dirty="0" err="1"/>
              <a:t>that</a:t>
            </a:r>
            <a:r>
              <a:rPr lang="cs-CZ" dirty="0"/>
              <a:t> </a:t>
            </a:r>
            <a:r>
              <a:rPr lang="cs-CZ" dirty="0" err="1"/>
              <a:t>it</a:t>
            </a:r>
            <a:r>
              <a:rPr lang="cs-CZ" dirty="0"/>
              <a:t> </a:t>
            </a:r>
            <a:r>
              <a:rPr lang="cs-CZ" dirty="0" err="1"/>
              <a:t>produces</a:t>
            </a:r>
            <a:r>
              <a:rPr lang="cs-CZ" dirty="0"/>
              <a:t>, </a:t>
            </a:r>
            <a:r>
              <a:rPr lang="cs-CZ" dirty="0" err="1"/>
              <a:t>perhaps</a:t>
            </a:r>
            <a:r>
              <a:rPr lang="cs-CZ" dirty="0"/>
              <a:t> in </a:t>
            </a:r>
            <a:r>
              <a:rPr lang="cs-CZ" dirty="0" err="1"/>
              <a:t>cooperation</a:t>
            </a:r>
            <a:r>
              <a:rPr lang="cs-CZ" dirty="0"/>
              <a:t> </a:t>
            </a:r>
            <a:r>
              <a:rPr lang="cs-CZ" dirty="0" err="1"/>
              <a:t>with</a:t>
            </a:r>
            <a:r>
              <a:rPr lang="cs-CZ" dirty="0"/>
              <a:t> </a:t>
            </a:r>
            <a:r>
              <a:rPr lang="cs-CZ" dirty="0" err="1"/>
              <a:t>other</a:t>
            </a:r>
            <a:r>
              <a:rPr lang="cs-CZ" dirty="0"/>
              <a:t> </a:t>
            </a:r>
            <a:r>
              <a:rPr lang="cs-CZ" dirty="0" err="1"/>
              <a:t>related</a:t>
            </a:r>
            <a:r>
              <a:rPr lang="cs-CZ" dirty="0"/>
              <a:t> </a:t>
            </a:r>
            <a:r>
              <a:rPr lang="cs-CZ" dirty="0" err="1"/>
              <a:t>vocabularies</a:t>
            </a:r>
            <a:r>
              <a:rPr lang="cs-CZ" dirty="0"/>
              <a:t>, more and/</a:t>
            </a:r>
            <a:r>
              <a:rPr lang="cs-CZ" dirty="0" err="1"/>
              <a:t>or</a:t>
            </a:r>
            <a:r>
              <a:rPr lang="cs-CZ" dirty="0"/>
              <a:t> more </a:t>
            </a:r>
            <a:r>
              <a:rPr lang="cs-CZ" dirty="0" err="1"/>
              <a:t>interesting</a:t>
            </a:r>
            <a:r>
              <a:rPr lang="cs-CZ" dirty="0"/>
              <a:t> </a:t>
            </a:r>
            <a:r>
              <a:rPr lang="cs-CZ" dirty="0" err="1"/>
              <a:t>truths</a:t>
            </a:r>
            <a:r>
              <a:rPr lang="cs-CZ" dirty="0"/>
              <a:t> </a:t>
            </a:r>
            <a:r>
              <a:rPr lang="cs-CZ" dirty="0" err="1"/>
              <a:t>about</a:t>
            </a:r>
            <a:r>
              <a:rPr lang="cs-CZ" dirty="0"/>
              <a:t> </a:t>
            </a:r>
            <a:r>
              <a:rPr lang="cs-CZ" dirty="0" err="1"/>
              <a:t>the</a:t>
            </a:r>
            <a:r>
              <a:rPr lang="cs-CZ" dirty="0"/>
              <a:t> </a:t>
            </a:r>
            <a:r>
              <a:rPr lang="cs-CZ" dirty="0" err="1"/>
              <a:t>domain</a:t>
            </a:r>
            <a:r>
              <a:rPr lang="cs-CZ" dirty="0"/>
              <a:t> </a:t>
            </a:r>
            <a:r>
              <a:rPr lang="cs-CZ" dirty="0" err="1"/>
              <a:t>than</a:t>
            </a:r>
            <a:r>
              <a:rPr lang="cs-CZ" dirty="0"/>
              <a:t> </a:t>
            </a:r>
            <a:r>
              <a:rPr lang="cs-CZ" dirty="0" err="1"/>
              <a:t>another</a:t>
            </a:r>
            <a:r>
              <a:rPr lang="cs-CZ" dirty="0"/>
              <a:t>. </a:t>
            </a:r>
            <a:r>
              <a:rPr lang="cs-CZ" dirty="0" err="1"/>
              <a:t>The</a:t>
            </a:r>
            <a:r>
              <a:rPr lang="cs-CZ" dirty="0"/>
              <a:t> </a:t>
            </a:r>
            <a:r>
              <a:rPr lang="cs-CZ" dirty="0" err="1"/>
              <a:t>fruitfulness</a:t>
            </a:r>
            <a:r>
              <a:rPr lang="cs-CZ" dirty="0"/>
              <a:t> </a:t>
            </a:r>
            <a:r>
              <a:rPr lang="cs-CZ" dirty="0" err="1"/>
              <a:t>of</a:t>
            </a:r>
            <a:r>
              <a:rPr lang="cs-CZ" dirty="0"/>
              <a:t> </a:t>
            </a:r>
            <a:r>
              <a:rPr lang="cs-CZ" dirty="0" err="1"/>
              <a:t>alternative</a:t>
            </a:r>
            <a:r>
              <a:rPr lang="cs-CZ" dirty="0"/>
              <a:t> </a:t>
            </a:r>
            <a:r>
              <a:rPr lang="cs-CZ" dirty="0" err="1"/>
              <a:t>possibilities</a:t>
            </a:r>
            <a:r>
              <a:rPr lang="cs-CZ" dirty="0"/>
              <a:t> </a:t>
            </a:r>
            <a:r>
              <a:rPr lang="cs-CZ" dirty="0" err="1"/>
              <a:t>will</a:t>
            </a:r>
            <a:r>
              <a:rPr lang="cs-CZ" dirty="0"/>
              <a:t> </a:t>
            </a:r>
            <a:r>
              <a:rPr lang="cs-CZ" dirty="0" err="1"/>
              <a:t>usually</a:t>
            </a:r>
            <a:r>
              <a:rPr lang="cs-CZ" dirty="0"/>
              <a:t> </a:t>
            </a:r>
            <a:r>
              <a:rPr lang="cs-CZ" dirty="0" err="1"/>
              <a:t>be</a:t>
            </a:r>
            <a:r>
              <a:rPr lang="cs-CZ" dirty="0"/>
              <a:t> </a:t>
            </a:r>
            <a:r>
              <a:rPr lang="cs-CZ" dirty="0" err="1"/>
              <a:t>comparable</a:t>
            </a:r>
            <a:r>
              <a:rPr lang="cs-CZ" dirty="0"/>
              <a:t>, </a:t>
            </a:r>
            <a:r>
              <a:rPr lang="cs-CZ" dirty="0" err="1"/>
              <a:t>at</a:t>
            </a:r>
            <a:r>
              <a:rPr lang="cs-CZ" dirty="0"/>
              <a:t> least in a </a:t>
            </a:r>
            <a:r>
              <a:rPr lang="cs-CZ" dirty="0" err="1"/>
              <a:t>practical</a:t>
            </a:r>
            <a:r>
              <a:rPr lang="cs-CZ" dirty="0"/>
              <a:t> </a:t>
            </a:r>
            <a:r>
              <a:rPr lang="cs-CZ" dirty="0" err="1"/>
              <a:t>sense</a:t>
            </a:r>
            <a:r>
              <a:rPr lang="cs-CZ" dirty="0"/>
              <a:t>, </a:t>
            </a:r>
            <a:r>
              <a:rPr lang="cs-CZ" dirty="0" err="1"/>
              <a:t>despite</a:t>
            </a:r>
            <a:r>
              <a:rPr lang="cs-CZ" dirty="0"/>
              <a:t> </a:t>
            </a:r>
            <a:r>
              <a:rPr lang="cs-CZ" dirty="0" err="1"/>
              <a:t>the</a:t>
            </a:r>
            <a:r>
              <a:rPr lang="cs-CZ" dirty="0"/>
              <a:t> </a:t>
            </a:r>
            <a:r>
              <a:rPr lang="cs-CZ" dirty="0" err="1"/>
              <a:t>possibility</a:t>
            </a:r>
            <a:r>
              <a:rPr lang="cs-CZ" dirty="0"/>
              <a:t> </a:t>
            </a:r>
            <a:r>
              <a:rPr lang="cs-CZ" dirty="0" err="1"/>
              <a:t>of</a:t>
            </a:r>
            <a:r>
              <a:rPr lang="cs-CZ" dirty="0"/>
              <a:t> </a:t>
            </a:r>
            <a:r>
              <a:rPr lang="cs-CZ" dirty="0" err="1"/>
              <a:t>fundamental</a:t>
            </a:r>
            <a:r>
              <a:rPr lang="cs-CZ" dirty="0"/>
              <a:t> </a:t>
            </a:r>
            <a:r>
              <a:rPr lang="cs-CZ" dirty="0" err="1"/>
              <a:t>incommensurability</a:t>
            </a:r>
            <a:r>
              <a:rPr lang="cs-CZ" dirty="0"/>
              <a:t>. </a:t>
            </a:r>
            <a:r>
              <a:rPr lang="cs-CZ" dirty="0" err="1"/>
              <a:t>There</a:t>
            </a:r>
            <a:r>
              <a:rPr lang="cs-CZ" dirty="0"/>
              <a:t> </a:t>
            </a:r>
            <a:r>
              <a:rPr lang="cs-CZ" dirty="0" err="1"/>
              <a:t>is</a:t>
            </a:r>
            <a:r>
              <a:rPr lang="cs-CZ" dirty="0"/>
              <a:t> </a:t>
            </a:r>
            <a:r>
              <a:rPr lang="cs-CZ" dirty="0" err="1"/>
              <a:t>however</a:t>
            </a:r>
            <a:r>
              <a:rPr lang="cs-CZ" dirty="0"/>
              <a:t> no </a:t>
            </a:r>
            <a:r>
              <a:rPr lang="cs-CZ" dirty="0" err="1"/>
              <a:t>reason</a:t>
            </a:r>
            <a:r>
              <a:rPr lang="cs-CZ" dirty="0"/>
              <a:t> to </a:t>
            </a:r>
            <a:r>
              <a:rPr lang="cs-CZ" dirty="0" err="1"/>
              <a:t>assume</a:t>
            </a:r>
            <a:r>
              <a:rPr lang="cs-CZ" dirty="0"/>
              <a:t> </a:t>
            </a:r>
            <a:r>
              <a:rPr lang="cs-CZ" dirty="0" err="1"/>
              <a:t>that</a:t>
            </a:r>
            <a:r>
              <a:rPr lang="cs-CZ" dirty="0"/>
              <a:t> </a:t>
            </a:r>
            <a:r>
              <a:rPr lang="cs-CZ" dirty="0" err="1"/>
              <a:t>there</a:t>
            </a:r>
            <a:r>
              <a:rPr lang="cs-CZ" dirty="0"/>
              <a:t> </a:t>
            </a:r>
            <a:r>
              <a:rPr lang="cs-CZ" dirty="0" err="1"/>
              <a:t>comes</a:t>
            </a:r>
            <a:r>
              <a:rPr lang="cs-CZ" dirty="0"/>
              <a:t> </a:t>
            </a:r>
            <a:r>
              <a:rPr lang="cs-CZ" dirty="0" err="1"/>
              <a:t>an</a:t>
            </a:r>
            <a:r>
              <a:rPr lang="cs-CZ" dirty="0"/>
              <a:t> end to </a:t>
            </a:r>
            <a:r>
              <a:rPr lang="cs-CZ" dirty="0" err="1"/>
              <a:t>the</a:t>
            </a:r>
            <a:r>
              <a:rPr lang="cs-CZ" dirty="0"/>
              <a:t> </a:t>
            </a:r>
            <a:r>
              <a:rPr lang="cs-CZ" dirty="0" err="1"/>
              <a:t>improvement</a:t>
            </a:r>
            <a:r>
              <a:rPr lang="cs-CZ" dirty="0"/>
              <a:t> </a:t>
            </a:r>
            <a:r>
              <a:rPr lang="cs-CZ" dirty="0" err="1"/>
              <a:t>of</a:t>
            </a:r>
            <a:r>
              <a:rPr lang="cs-CZ" dirty="0"/>
              <a:t> </a:t>
            </a:r>
            <a:r>
              <a:rPr lang="cs-CZ" dirty="0" err="1"/>
              <a:t>vocabularies</a:t>
            </a:r>
            <a:r>
              <a:rPr lang="cs-CZ" dirty="0"/>
              <a:t>.</a:t>
            </a:r>
          </a:p>
          <a:p>
            <a:endParaRPr lang="cs-CZ" dirty="0"/>
          </a:p>
        </p:txBody>
      </p:sp>
    </p:spTree>
    <p:extLst>
      <p:ext uri="{BB962C8B-B14F-4D97-AF65-F5344CB8AC3E}">
        <p14:creationId xmlns:p14="http://schemas.microsoft.com/office/powerpoint/2010/main" val="2822647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The</a:t>
            </a:r>
            <a:r>
              <a:rPr lang="cs-CZ" dirty="0"/>
              <a:t> </a:t>
            </a:r>
            <a:r>
              <a:rPr lang="cs-CZ" dirty="0" err="1"/>
              <a:t>Realist</a:t>
            </a:r>
            <a:r>
              <a:rPr lang="cs-CZ" dirty="0"/>
              <a:t>–</a:t>
            </a:r>
            <a:r>
              <a:rPr lang="cs-CZ" dirty="0" err="1"/>
              <a:t>Rationalist</a:t>
            </a:r>
            <a:r>
              <a:rPr lang="cs-CZ" dirty="0"/>
              <a:t> </a:t>
            </a:r>
            <a:r>
              <a:rPr lang="cs-CZ" dirty="0" smtClean="0"/>
              <a:t>Cluster 1.</a:t>
            </a:r>
            <a:br>
              <a:rPr lang="cs-CZ" dirty="0" smtClean="0"/>
            </a:br>
            <a:r>
              <a:rPr lang="cs-CZ" sz="2200" dirty="0" smtClean="0"/>
              <a:t>(</a:t>
            </a:r>
            <a:r>
              <a:rPr lang="cs-CZ" sz="2200" dirty="0" err="1"/>
              <a:t>Kitcher</a:t>
            </a:r>
            <a:r>
              <a:rPr lang="cs-CZ" sz="2200" dirty="0"/>
              <a:t> 1998</a:t>
            </a:r>
            <a:r>
              <a:rPr lang="cs-CZ" sz="2200" dirty="0" smtClean="0"/>
              <a:t>)</a:t>
            </a:r>
            <a:endParaRPr lang="cs-CZ" sz="2200" dirty="0"/>
          </a:p>
        </p:txBody>
      </p:sp>
      <p:sp>
        <p:nvSpPr>
          <p:cNvPr id="3" name="Zástupný symbol pro obsah 2"/>
          <p:cNvSpPr>
            <a:spLocks noGrp="1"/>
          </p:cNvSpPr>
          <p:nvPr>
            <p:ph idx="1"/>
          </p:nvPr>
        </p:nvSpPr>
        <p:spPr/>
        <p:txBody>
          <a:bodyPr>
            <a:normAutofit fontScale="85000" lnSpcReduction="20000"/>
          </a:bodyPr>
          <a:lstStyle/>
          <a:p>
            <a:r>
              <a:rPr lang="cs-CZ" dirty="0"/>
              <a:t>1. In </a:t>
            </a:r>
            <a:r>
              <a:rPr lang="cs-CZ" dirty="0" err="1"/>
              <a:t>the</a:t>
            </a:r>
            <a:r>
              <a:rPr lang="cs-CZ" dirty="0"/>
              <a:t> most prominent </a:t>
            </a:r>
            <a:r>
              <a:rPr lang="cs-CZ" dirty="0" err="1"/>
              <a:t>areas</a:t>
            </a:r>
            <a:r>
              <a:rPr lang="cs-CZ" dirty="0"/>
              <a:t> </a:t>
            </a:r>
            <a:r>
              <a:rPr lang="cs-CZ" dirty="0" err="1"/>
              <a:t>of</a:t>
            </a:r>
            <a:r>
              <a:rPr lang="cs-CZ" dirty="0"/>
              <a:t> science, </a:t>
            </a:r>
            <a:r>
              <a:rPr lang="cs-CZ" dirty="0" err="1"/>
              <a:t>the</a:t>
            </a:r>
            <a:r>
              <a:rPr lang="cs-CZ" dirty="0"/>
              <a:t> </a:t>
            </a:r>
            <a:r>
              <a:rPr lang="cs-CZ" dirty="0" err="1"/>
              <a:t>research</a:t>
            </a:r>
            <a:r>
              <a:rPr lang="cs-CZ" dirty="0"/>
              <a:t> </a:t>
            </a:r>
            <a:r>
              <a:rPr lang="cs-CZ" dirty="0" err="1"/>
              <a:t>is</a:t>
            </a:r>
            <a:r>
              <a:rPr lang="cs-CZ" dirty="0"/>
              <a:t> </a:t>
            </a:r>
            <a:r>
              <a:rPr lang="cs-CZ" dirty="0" err="1"/>
              <a:t>progressive</a:t>
            </a:r>
            <a:r>
              <a:rPr lang="cs-CZ" dirty="0"/>
              <a:t>, and </a:t>
            </a:r>
            <a:r>
              <a:rPr lang="cs-CZ" dirty="0" err="1"/>
              <a:t>this</a:t>
            </a:r>
            <a:r>
              <a:rPr lang="cs-CZ" dirty="0"/>
              <a:t> </a:t>
            </a:r>
            <a:r>
              <a:rPr lang="cs-CZ" dirty="0" err="1"/>
              <a:t>progressive</a:t>
            </a:r>
            <a:r>
              <a:rPr lang="cs-CZ" dirty="0"/>
              <a:t> </a:t>
            </a:r>
            <a:r>
              <a:rPr lang="cs-CZ" dirty="0" err="1"/>
              <a:t>character</a:t>
            </a:r>
            <a:r>
              <a:rPr lang="cs-CZ" dirty="0"/>
              <a:t> </a:t>
            </a:r>
            <a:r>
              <a:rPr lang="cs-CZ" dirty="0" err="1"/>
              <a:t>is</a:t>
            </a:r>
            <a:r>
              <a:rPr lang="cs-CZ" dirty="0"/>
              <a:t> </a:t>
            </a:r>
            <a:r>
              <a:rPr lang="cs-CZ" dirty="0" err="1"/>
              <a:t>manifested</a:t>
            </a:r>
            <a:r>
              <a:rPr lang="cs-CZ" dirty="0"/>
              <a:t> in </a:t>
            </a:r>
            <a:r>
              <a:rPr lang="cs-CZ" dirty="0" err="1"/>
              <a:t>increased</a:t>
            </a:r>
            <a:r>
              <a:rPr lang="cs-CZ" dirty="0"/>
              <a:t> </a:t>
            </a:r>
            <a:r>
              <a:rPr lang="cs-CZ" dirty="0" err="1"/>
              <a:t>powers</a:t>
            </a:r>
            <a:r>
              <a:rPr lang="cs-CZ" dirty="0"/>
              <a:t> </a:t>
            </a:r>
            <a:r>
              <a:rPr lang="cs-CZ" dirty="0" err="1"/>
              <a:t>of</a:t>
            </a:r>
            <a:r>
              <a:rPr lang="cs-CZ" dirty="0"/>
              <a:t> </a:t>
            </a:r>
            <a:r>
              <a:rPr lang="cs-CZ" dirty="0" err="1"/>
              <a:t>prediction</a:t>
            </a:r>
            <a:r>
              <a:rPr lang="cs-CZ" dirty="0"/>
              <a:t> and </a:t>
            </a:r>
            <a:r>
              <a:rPr lang="cs-CZ" dirty="0" err="1"/>
              <a:t>intervention</a:t>
            </a:r>
            <a:r>
              <a:rPr lang="cs-CZ" dirty="0" smtClean="0"/>
              <a:t>.</a:t>
            </a:r>
          </a:p>
          <a:p>
            <a:r>
              <a:rPr lang="sk-SK" dirty="0" smtClean="0">
                <a:solidFill>
                  <a:schemeClr val="accent2"/>
                </a:solidFill>
              </a:rPr>
              <a:t>IR - V</a:t>
            </a:r>
            <a:r>
              <a:rPr lang="sk-SK" dirty="0">
                <a:solidFill>
                  <a:schemeClr val="accent2"/>
                </a:solidFill>
              </a:rPr>
              <a:t> skutočnosti by tu mala byť skúsenosť získaná v rámci inštrumentálnej praxe predošlého štádia rozvoja fyziky. Keďže </a:t>
            </a:r>
            <a:r>
              <a:rPr lang="sk-SK" dirty="0" err="1">
                <a:solidFill>
                  <a:schemeClr val="accent2"/>
                </a:solidFill>
              </a:rPr>
              <a:t>Galileo</a:t>
            </a:r>
            <a:r>
              <a:rPr lang="sk-SK" dirty="0">
                <a:solidFill>
                  <a:schemeClr val="accent2"/>
                </a:solidFill>
              </a:rPr>
              <a:t> stál na počiatku fyziky, pri svojich experimentoch vychádzal z bežnej skúsenosti. Ale ďalšie príklady </a:t>
            </a:r>
            <a:r>
              <a:rPr lang="sk-SK" dirty="0" err="1">
                <a:solidFill>
                  <a:schemeClr val="accent2"/>
                </a:solidFill>
              </a:rPr>
              <a:t>galileovského</a:t>
            </a:r>
            <a:r>
              <a:rPr lang="sk-SK" dirty="0">
                <a:solidFill>
                  <a:schemeClr val="accent2"/>
                </a:solidFill>
              </a:rPr>
              <a:t> spôsobu používania inštrumentov už nemusia odkazovať k bežnej skúsenosti, ale môžu odkazovať ku skúsenosti predošlej inštrumentálnej praxe.</a:t>
            </a:r>
            <a:endParaRPr lang="cs-CZ" dirty="0">
              <a:solidFill>
                <a:schemeClr val="accent2"/>
              </a:solidFill>
            </a:endParaRPr>
          </a:p>
          <a:p>
            <a:pPr marL="0" indent="0">
              <a:buNone/>
            </a:pPr>
            <a:endParaRPr lang="cs-CZ" dirty="0"/>
          </a:p>
        </p:txBody>
      </p:sp>
    </p:spTree>
    <p:extLst>
      <p:ext uri="{BB962C8B-B14F-4D97-AF65-F5344CB8AC3E}">
        <p14:creationId xmlns:p14="http://schemas.microsoft.com/office/powerpoint/2010/main" val="1734881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1038</Words>
  <Application>Microsoft Office PowerPoint</Application>
  <PresentationFormat>Předvádění na obrazovce (4:3)</PresentationFormat>
  <Paragraphs>91</Paragraphs>
  <Slides>21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systému Office</vt:lpstr>
      <vt:lpstr>Mezi realismem a instrumentalismem?</vt:lpstr>
      <vt:lpstr>Instrumentální realismus?</vt:lpstr>
      <vt:lpstr>Instrumenty - nástroje</vt:lpstr>
      <vt:lpstr>ORP x IR x VR</vt:lpstr>
      <vt:lpstr>ORP x IR x VR</vt:lpstr>
      <vt:lpstr>Od instrumentalismu ke konstruktivnímu realismu (THEO A.F. KUIPERS 2000)</vt:lpstr>
      <vt:lpstr>Prezentace aplikace PowerPoint</vt:lpstr>
      <vt:lpstr>Konstruktivní realismus</vt:lpstr>
      <vt:lpstr>The Realist–Rationalist Cluster 1. (Kitcher 1998)</vt:lpstr>
      <vt:lpstr>The Realist–Rationalist Cluster 2. (Kitcher 1998)</vt:lpstr>
      <vt:lpstr>The Realist–Rationalist Cluster 3. (Kitcher 1998)</vt:lpstr>
      <vt:lpstr>The Realist–Rationalist Cluster 4. (Kitcher 1998)</vt:lpstr>
      <vt:lpstr>The Realist–Rationalist Cluster 5. (Kitcher 1998)</vt:lpstr>
      <vt:lpstr>Scientific Realism  [Richard Boyd (Scientific Realism and Naturalistic Epistemology 1980)] </vt:lpstr>
      <vt:lpstr>Giere’s Scientiﬁc perspectivism (Giere 2006)</vt:lpstr>
      <vt:lpstr>Giere’s Scientiﬁc perspectivism (Giere 2006)</vt:lpstr>
      <vt:lpstr>IR x VR</vt:lpstr>
      <vt:lpstr>IR x VR</vt:lpstr>
      <vt:lpstr>?</vt:lpstr>
      <vt:lpstr>?</vt:lpstr>
      <vt:lpstr>Realistický realismus?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 realismem a instrumentalismem?</dc:title>
  <dc:creator>TV</dc:creator>
  <cp:lastModifiedBy>Vladim Havlik</cp:lastModifiedBy>
  <cp:revision>46</cp:revision>
  <dcterms:created xsi:type="dcterms:W3CDTF">2015-02-17T18:52:09Z</dcterms:created>
  <dcterms:modified xsi:type="dcterms:W3CDTF">2015-02-19T13:51:34Z</dcterms:modified>
</cp:coreProperties>
</file>